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8" r:id="rId4"/>
  </p:sldMasterIdLst>
  <p:notesMasterIdLst>
    <p:notesMasterId r:id="rId33"/>
  </p:notesMasterIdLst>
  <p:sldIdLst>
    <p:sldId id="256" r:id="rId5"/>
    <p:sldId id="290" r:id="rId6"/>
    <p:sldId id="291" r:id="rId7"/>
    <p:sldId id="292" r:id="rId8"/>
    <p:sldId id="259" r:id="rId9"/>
    <p:sldId id="261" r:id="rId10"/>
    <p:sldId id="277" r:id="rId11"/>
    <p:sldId id="278" r:id="rId12"/>
    <p:sldId id="289" r:id="rId13"/>
    <p:sldId id="279" r:id="rId14"/>
    <p:sldId id="280" r:id="rId15"/>
    <p:sldId id="282" r:id="rId16"/>
    <p:sldId id="281" r:id="rId17"/>
    <p:sldId id="302" r:id="rId18"/>
    <p:sldId id="294" r:id="rId19"/>
    <p:sldId id="295" r:id="rId20"/>
    <p:sldId id="301" r:id="rId21"/>
    <p:sldId id="286" r:id="rId22"/>
    <p:sldId id="287" r:id="rId23"/>
    <p:sldId id="300" r:id="rId24"/>
    <p:sldId id="297" r:id="rId25"/>
    <p:sldId id="303" r:id="rId26"/>
    <p:sldId id="304" r:id="rId27"/>
    <p:sldId id="306" r:id="rId28"/>
    <p:sldId id="307" r:id="rId29"/>
    <p:sldId id="308" r:id="rId30"/>
    <p:sldId id="309" r:id="rId31"/>
    <p:sldId id="305" r:id="rId32"/>
  </p:sldIdLst>
  <p:sldSz cx="12192000" cy="6858000"/>
  <p:notesSz cx="6858000" cy="9144000"/>
  <p:embeddedFontLst>
    <p:embeddedFont>
      <p:font typeface="Calibri" panose="020F0502020204030204" pitchFamily="34" charset="0"/>
      <p:regular r:id="rId34"/>
      <p:bold r:id="rId35"/>
      <p:italic r:id="rId36"/>
      <p:boldItalic r:id="rId37"/>
    </p:embeddedFont>
    <p:embeddedFont>
      <p:font typeface="Century Gothic" panose="020B0502020202020204" pitchFamily="34" charset="0"/>
      <p:regular r:id="rId38"/>
      <p:bold r:id="rId39"/>
      <p:italic r:id="rId40"/>
      <p:boldItalic r:id="rId41"/>
    </p:embeddedFont>
    <p:embeddedFont>
      <p:font typeface="Wingdings 3" pitchFamily="2" charset="2"/>
      <p:regular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43" roundtripDataSignature="AMtx7mjyb4QgX1kk7UiA2x1WLIHCWS8gG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F7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FC77C2-D88D-4BB6-9FDA-5580F11BDFD6}" v="5" dt="2023-05-03T07:47:11.768"/>
    <p1510:client id="{1C68BAE5-AE44-41BF-9E64-95EBFC0B709C}" v="54" dt="2023-05-03T02:50:23.666"/>
    <p1510:client id="{34A3B252-9F29-419A-AE80-E108E3663CB7}" v="1" dt="2023-05-02T21:50:12.348"/>
    <p1510:client id="{3521D9C9-3B54-4B26-B460-3718C53BFBA8}" v="3" dt="2023-05-02T18:04:08.662"/>
    <p1510:client id="{3C072DF9-343B-4C0E-969E-3537ED18729C}" v="867" dt="2023-05-02T18:59:32.056"/>
    <p1510:client id="{3CF05A82-037C-D0A5-7216-8E15A5C1C3E6}" v="29" dt="2023-05-03T03:00:00.918"/>
    <p1510:client id="{7D75C958-BC05-BEC8-F7AF-D02E2A99629C}" v="190" dt="2023-05-03T03:12:42.104"/>
    <p1510:client id="{A43897D4-1367-4196-B6CA-A5D2CE8FC8C5}" v="38" dt="2023-05-03T03:01:33.143"/>
    <p1510:client id="{CA969B76-C8D0-478D-87AB-8D19EED56787}" v="3" dt="2023-05-02T21:45:33.2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76108"/>
  </p:normalViewPr>
  <p:slideViewPr>
    <p:cSldViewPr snapToGrid="0">
      <p:cViewPr varScale="1">
        <p:scale>
          <a:sx n="81" d="100"/>
          <a:sy n="81" d="100"/>
        </p:scale>
        <p:origin x="55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6.fntdata"/><Relationship Id="rId21" Type="http://schemas.openxmlformats.org/officeDocument/2006/relationships/slide" Target="slides/slide17.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3.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2.fntdata"/><Relationship Id="rId43" Type="http://customschemas.google.com/relationships/presentationmetadata" Target="metadata"/><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
        <p:nvSpPr>
          <p:cNvPr id="270" name="Google Shape;27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2665104cf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9" name="Google Shape;339;g12665104cfa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Monica</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The red line is density from 120k transactions representative towards sample density being way off from the population.</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Sudden drop in density of the n/w due to sampling</a:t>
            </a:r>
          </a:p>
        </p:txBody>
      </p:sp>
    </p:spTree>
    <p:extLst>
      <p:ext uri="{BB962C8B-B14F-4D97-AF65-F5344CB8AC3E}">
        <p14:creationId xmlns:p14="http://schemas.microsoft.com/office/powerpoint/2010/main" val="3568028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2665104cf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9" name="Google Shape;339;g12665104cfa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Monica</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Samples retain the correlation</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50314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2665104cf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9" name="Google Shape;339;g12665104cfa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Monica</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err="1"/>
              <a:t>Assortativity</a:t>
            </a:r>
            <a:r>
              <a:rPr lang="en-US" dirty="0"/>
              <a:t> of exchange types and exchange name association is retained.</a:t>
            </a:r>
          </a:p>
        </p:txBody>
      </p:sp>
    </p:spTree>
    <p:extLst>
      <p:ext uri="{BB962C8B-B14F-4D97-AF65-F5344CB8AC3E}">
        <p14:creationId xmlns:p14="http://schemas.microsoft.com/office/powerpoint/2010/main" val="3490620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2665104cf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9" name="Google Shape;339;g12665104cfa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Monica</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Sampling by, both, removing edges or removing vertices, the choice of model did not converge (due to either too much compute intensive, or flattened series during iteration thus leading to infinity).</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Second choice was to pick the largest component from within the sample, but the model did not converge due to too small sample size or sparse network.</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Final Choice of modeling ... </a:t>
            </a:r>
          </a:p>
          <a:p>
            <a:pPr marL="0" lvl="0" indent="0" algn="l" rtl="0">
              <a:lnSpc>
                <a:spcPct val="100000"/>
              </a:lnSpc>
              <a:spcBef>
                <a:spcPts val="0"/>
              </a:spcBef>
              <a:spcAft>
                <a:spcPts val="0"/>
              </a:spcAft>
              <a:buSzPts val="1100"/>
              <a:buNone/>
            </a:pPr>
            <a:r>
              <a:rPr lang="en-US" dirty="0"/>
              <a:t>Approach A, determine largest component out of 5million node network – could not finish in 8hrs.</a:t>
            </a:r>
          </a:p>
          <a:p>
            <a:pPr marL="0" lvl="0" indent="0" algn="l" rtl="0">
              <a:lnSpc>
                <a:spcPct val="100000"/>
              </a:lnSpc>
              <a:spcBef>
                <a:spcPts val="0"/>
              </a:spcBef>
              <a:spcAft>
                <a:spcPts val="0"/>
              </a:spcAft>
              <a:buSzPts val="1100"/>
              <a:buNone/>
            </a:pPr>
            <a:r>
              <a:rPr lang="en-US" dirty="0"/>
              <a:t>Looking at the still demanding computation, further trimming (not random sampling as we saw above, doesn't retains the shape) was required.</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Approach A.1 &lt;- Pick one </a:t>
            </a:r>
            <a:r>
              <a:rPr lang="en-US" dirty="0" err="1"/>
              <a:t>token_address</a:t>
            </a:r>
            <a:r>
              <a:rPr lang="en-US" dirty="0"/>
              <a:t> and focus on its chain.</a:t>
            </a:r>
          </a:p>
          <a:p>
            <a:pPr marL="0" lvl="0" indent="0" algn="l" rtl="0">
              <a:lnSpc>
                <a:spcPct val="100000"/>
              </a:lnSpc>
              <a:spcBef>
                <a:spcPts val="0"/>
              </a:spcBef>
              <a:spcAft>
                <a:spcPts val="0"/>
              </a:spcAft>
              <a:buSzPts val="1100"/>
              <a:buNone/>
            </a:pPr>
            <a:r>
              <a:rPr lang="en-US" dirty="0"/>
              <a:t>Approach A.2 &lt;- Simply pick top 50,000 rows, just like first 5 million rows were picked.</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For our interest of overall modeling, approach A.1 is too specialized towards "deep analysis" of an arbitrary long chained single instrument.</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Thus, taking approach A.2 , first 50,000 edges were assumed our primary dataset and because it is still disconnected, we picked the largest component .</a:t>
            </a:r>
          </a:p>
          <a:p>
            <a:pPr marL="0" lvl="0" indent="0" algn="l" rtl="0">
              <a:lnSpc>
                <a:spcPct val="100000"/>
              </a:lnSpc>
              <a:spcBef>
                <a:spcPts val="0"/>
              </a:spcBef>
              <a:spcAft>
                <a:spcPts val="0"/>
              </a:spcAft>
              <a:buSzPts val="1100"/>
              <a:buNone/>
            </a:pPr>
            <a:r>
              <a:rPr lang="en-US" dirty="0"/>
              <a:t>Largest cluster has network size 2799, density 0.0046482 with maximum degree 15351 --</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Rest of the network statistics will be on this 50,000 trimmed dataset.</a:t>
            </a:r>
          </a:p>
          <a:p>
            <a:pPr marL="0" lvl="0" indent="0" algn="l" rtl="0">
              <a:lnSpc>
                <a:spcPct val="100000"/>
              </a:lnSpc>
              <a:spcBef>
                <a:spcPts val="0"/>
              </a:spcBef>
              <a:spcAft>
                <a:spcPts val="0"/>
              </a:spcAft>
              <a:buSzPts val="1100"/>
              <a:buNone/>
            </a:pPr>
            <a:endParaRPr lang="en-US" dirty="0"/>
          </a:p>
        </p:txBody>
      </p:sp>
    </p:spTree>
    <p:extLst>
      <p:ext uri="{BB962C8B-B14F-4D97-AF65-F5344CB8AC3E}">
        <p14:creationId xmlns:p14="http://schemas.microsoft.com/office/powerpoint/2010/main" val="17508323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 Power law suggests everyone is at equality, which is a good thing otherwise a </a:t>
            </a:r>
            <a:r>
              <a:rPr lang="en-US" dirty="0" err="1"/>
              <a:t>polarised</a:t>
            </a:r>
            <a:r>
              <a:rPr lang="en-US" dirty="0"/>
              <a:t> interaction means some are doing "out of ordinary" activity.</a:t>
            </a:r>
          </a:p>
          <a:p>
            <a:endParaRPr lang="en-US" dirty="0"/>
          </a:p>
        </p:txBody>
      </p:sp>
    </p:spTree>
    <p:extLst>
      <p:ext uri="{BB962C8B-B14F-4D97-AF65-F5344CB8AC3E}">
        <p14:creationId xmlns:p14="http://schemas.microsoft.com/office/powerpoint/2010/main" val="18125482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Low modularity across multiple clustering algorithm shows similar validation that given the slice of the dataset, there is no suspicious transactions showing up yet.</a:t>
            </a:r>
          </a:p>
          <a:p>
            <a:r>
              <a:rPr lang="en-US" dirty="0"/>
              <a:t>- The community formation (centrality tendencies) of various exchanges are in fact overlapping in this given set of transactions. This situation may change very rapidly once dataset includes more transactions and longer chain of each transaction history.</a:t>
            </a:r>
          </a:p>
          <a:p>
            <a:endParaRPr lang="en-US" dirty="0"/>
          </a:p>
        </p:txBody>
      </p:sp>
    </p:spTree>
    <p:extLst>
      <p:ext uri="{BB962C8B-B14F-4D97-AF65-F5344CB8AC3E}">
        <p14:creationId xmlns:p14="http://schemas.microsoft.com/office/powerpoint/2010/main" val="8365455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Rand Index comparison shows agreement b/w the centrality measures except </a:t>
            </a:r>
            <a:r>
              <a:rPr lang="en-US" dirty="0" err="1"/>
              <a:t>walktrap</a:t>
            </a:r>
            <a:r>
              <a:rPr lang="en-US" dirty="0"/>
              <a:t> method, which in the 4-1.png (a) graph also indicating it.</a:t>
            </a:r>
          </a:p>
        </p:txBody>
      </p:sp>
    </p:spTree>
    <p:extLst>
      <p:ext uri="{BB962C8B-B14F-4D97-AF65-F5344CB8AC3E}">
        <p14:creationId xmlns:p14="http://schemas.microsoft.com/office/powerpoint/2010/main" val="34927397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2665104cf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9" name="Google Shape;339;g12665104cfa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Largest component is extracted and isolated from rest of the network for further modeling of various exchanges' traffic flow across multiple instruments (tokens).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1. What is inside largest component ?</a:t>
            </a:r>
          </a:p>
          <a:p>
            <a:pPr marL="0" lvl="0" indent="0" algn="l" rtl="0">
              <a:lnSpc>
                <a:spcPct val="100000"/>
              </a:lnSpc>
              <a:spcBef>
                <a:spcPts val="0"/>
              </a:spcBef>
              <a:spcAft>
                <a:spcPts val="0"/>
              </a:spcAft>
              <a:buSzPts val="1100"/>
              <a:buNone/>
            </a:pPr>
            <a:endParaRPr lang="en-US" dirty="0"/>
          </a:p>
        </p:txBody>
      </p:sp>
    </p:spTree>
    <p:extLst>
      <p:ext uri="{BB962C8B-B14F-4D97-AF65-F5344CB8AC3E}">
        <p14:creationId xmlns:p14="http://schemas.microsoft.com/office/powerpoint/2010/main" val="19399971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2665104cf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9" name="Google Shape;339;g12665104cfa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Each edge is having a heavy trades recorded</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2.0 Top 9 individual transaction history</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2.1 &amp; 2.2 Closer inspection of 4th chart - degenerated communication</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3. Actually its a heavy flow when node is isolated.</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7670548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Likelihood of becoming friends i.e., these exchanges as we saw previously showed affinity for newer transactions,</a:t>
            </a:r>
          </a:p>
          <a:p>
            <a:r>
              <a:rPr lang="en-US" dirty="0"/>
              <a:t>DDEX was our suspicious transaction because of its isolation from others, whereas </a:t>
            </a:r>
            <a:r>
              <a:rPr lang="en-US" dirty="0" err="1"/>
              <a:t>Binance</a:t>
            </a:r>
            <a:r>
              <a:rPr lang="en-US" dirty="0"/>
              <a:t> being large exchange, expected to have relatively more transactions and shows preferential trading. </a:t>
            </a:r>
          </a:p>
          <a:p>
            <a:r>
              <a:rPr lang="en-US" dirty="0"/>
              <a:t>However, due to latest investigation of April’2023, </a:t>
            </a:r>
            <a:r>
              <a:rPr lang="en-US" dirty="0" err="1"/>
              <a:t>Binance</a:t>
            </a:r>
            <a:r>
              <a:rPr lang="en-US" dirty="0"/>
              <a:t> might as well might elevate to a suspicious epicenter when analyzed with all 38Mill transactions.</a:t>
            </a:r>
          </a:p>
        </p:txBody>
      </p:sp>
    </p:spTree>
    <p:extLst>
      <p:ext uri="{BB962C8B-B14F-4D97-AF65-F5344CB8AC3E}">
        <p14:creationId xmlns:p14="http://schemas.microsoft.com/office/powerpoint/2010/main" val="1847429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247275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2665104cf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9" name="Google Shape;339;g12665104cfa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Edge probability is equal to density of the network.</a:t>
            </a:r>
          </a:p>
          <a:p>
            <a:pPr marL="0" lvl="0" indent="0" algn="l" rtl="0">
              <a:lnSpc>
                <a:spcPct val="100000"/>
              </a:lnSpc>
              <a:spcBef>
                <a:spcPts val="0"/>
              </a:spcBef>
              <a:spcAft>
                <a:spcPts val="0"/>
              </a:spcAft>
              <a:buSzPts val="1100"/>
              <a:buNone/>
            </a:pPr>
            <a:r>
              <a:rPr lang="en-US" dirty="0"/>
              <a:t>exchange type plays a significant role in classifying transactions however the model prediction is way off from the observations</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4581805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2665104cf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9" name="Google Shape;339;g12665104cfa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name2 showing significance and address showing none.</a:t>
            </a:r>
            <a:endParaRPr dirty="0"/>
          </a:p>
        </p:txBody>
      </p:sp>
    </p:spTree>
    <p:extLst>
      <p:ext uri="{BB962C8B-B14F-4D97-AF65-F5344CB8AC3E}">
        <p14:creationId xmlns:p14="http://schemas.microsoft.com/office/powerpoint/2010/main" val="30242764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2665104cf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9" name="Google Shape;339;g12665104cfa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err="1"/>
              <a:t>Tridiac</a:t>
            </a:r>
            <a:r>
              <a:rPr lang="en-US" dirty="0"/>
              <a:t> Relations exists,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In similar lines we explored Geometrically Weighted Dyadic Shared Partners and concluded .75 decay is a good parameter.</a:t>
            </a:r>
          </a:p>
          <a:p>
            <a:pPr marL="0" lvl="0" indent="0" algn="l" rtl="0">
              <a:lnSpc>
                <a:spcPct val="100000"/>
              </a:lnSpc>
              <a:spcBef>
                <a:spcPts val="0"/>
              </a:spcBef>
              <a:spcAft>
                <a:spcPts val="0"/>
              </a:spcAft>
              <a:buSzPts val="1100"/>
              <a:buNone/>
            </a:pPr>
            <a:endParaRPr lang="en-US" dirty="0"/>
          </a:p>
        </p:txBody>
      </p:sp>
    </p:spTree>
    <p:extLst>
      <p:ext uri="{BB962C8B-B14F-4D97-AF65-F5344CB8AC3E}">
        <p14:creationId xmlns:p14="http://schemas.microsoft.com/office/powerpoint/2010/main" val="5287401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2665104cf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9" name="Google Shape;339;g12665104cfa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latin typeface="Calibri" panose="020F0502020204030204" pitchFamily="34" charset="0"/>
                <a:cs typeface="Calibri" panose="020F0502020204030204" pitchFamily="34" charset="0"/>
              </a:rPr>
              <a:t>pairwise triangles</a:t>
            </a:r>
          </a:p>
        </p:txBody>
      </p:sp>
    </p:spTree>
    <p:extLst>
      <p:ext uri="{BB962C8B-B14F-4D97-AF65-F5344CB8AC3E}">
        <p14:creationId xmlns:p14="http://schemas.microsoft.com/office/powerpoint/2010/main" val="16080188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2665104cf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9" name="Google Shape;339;g12665104cfa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latin typeface="Calibri" panose="020F0502020204030204" pitchFamily="34" charset="0"/>
                <a:cs typeface="Calibri" panose="020F0502020204030204" pitchFamily="34" charset="0"/>
              </a:rPr>
              <a:t>pairwise triangles</a:t>
            </a:r>
          </a:p>
        </p:txBody>
      </p:sp>
    </p:spTree>
    <p:extLst>
      <p:ext uri="{BB962C8B-B14F-4D97-AF65-F5344CB8AC3E}">
        <p14:creationId xmlns:p14="http://schemas.microsoft.com/office/powerpoint/2010/main" val="33650729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2665104cf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9" name="Google Shape;339;g12665104cfa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latin typeface="Calibri" panose="020F0502020204030204" pitchFamily="34" charset="0"/>
                <a:cs typeface="Calibri" panose="020F0502020204030204" pitchFamily="34" charset="0"/>
              </a:rPr>
              <a:t>pairwise triangles</a:t>
            </a:r>
          </a:p>
        </p:txBody>
      </p:sp>
    </p:spTree>
    <p:extLst>
      <p:ext uri="{BB962C8B-B14F-4D97-AF65-F5344CB8AC3E}">
        <p14:creationId xmlns:p14="http://schemas.microsoft.com/office/powerpoint/2010/main" val="40512774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2665104cf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9" name="Google Shape;339;g12665104cfa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latin typeface="Calibri" panose="020F0502020204030204" pitchFamily="34" charset="0"/>
                <a:cs typeface="Calibri" panose="020F0502020204030204" pitchFamily="34" charset="0"/>
              </a:rPr>
              <a:t>pairwise triangles</a:t>
            </a:r>
          </a:p>
        </p:txBody>
      </p:sp>
    </p:spTree>
    <p:extLst>
      <p:ext uri="{BB962C8B-B14F-4D97-AF65-F5344CB8AC3E}">
        <p14:creationId xmlns:p14="http://schemas.microsoft.com/office/powerpoint/2010/main" val="4018667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8" name="Google Shape;44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92653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50000"/>
              </a:lnSpc>
            </a:pPr>
            <a:r>
              <a:rPr lang="en-US" dirty="0"/>
              <a:t>One Instrument – 100,000 entries &amp; 14000 edges</a:t>
            </a:r>
          </a:p>
          <a:p>
            <a:pPr>
              <a:lnSpc>
                <a:spcPct val="150000"/>
              </a:lnSpc>
            </a:pPr>
            <a:r>
              <a:rPr lang="en-US" dirty="0"/>
              <a:t>20 instruments – compressing the database to 22MB</a:t>
            </a:r>
          </a:p>
        </p:txBody>
      </p:sp>
    </p:spTree>
    <p:extLst>
      <p:ext uri="{BB962C8B-B14F-4D97-AF65-F5344CB8AC3E}">
        <p14:creationId xmlns:p14="http://schemas.microsoft.com/office/powerpoint/2010/main" val="2563831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2775b15230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2" name="Google Shape;302;g12775b15230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2665104cfa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1" name="Google Shape;331;g12665104cfa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Idea is to find ”circling of money”,  “multi step circular trading of an instrument” etc.</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2665104cfa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1" name="Google Shape;331;g12665104cfa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Monika</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Analytics @ Scale:</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Laptop Configuration: 16 Gb memory, 8 core integrated M1 CPU, ~500mbps solid state drive</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  8GB File couldn’t be opened </a:t>
            </a:r>
          </a:p>
          <a:p>
            <a:pPr marL="171450" lvl="0" indent="-171450" algn="l" rtl="0">
              <a:lnSpc>
                <a:spcPct val="100000"/>
              </a:lnSpc>
              <a:spcBef>
                <a:spcPts val="0"/>
              </a:spcBef>
              <a:spcAft>
                <a:spcPts val="0"/>
              </a:spcAft>
              <a:buSzPts val="1100"/>
              <a:buFontTx/>
              <a:buChar char="-"/>
            </a:pPr>
            <a:r>
              <a:rPr lang="en-US" dirty="0"/>
              <a:t>1.3 GB (5milliion </a:t>
            </a:r>
            <a:r>
              <a:rPr lang="en-US" dirty="0" err="1"/>
              <a:t>txn</a:t>
            </a:r>
            <a:r>
              <a:rPr lang="en-US" dirty="0"/>
              <a:t>) couldn’t create a network object (OOM)</a:t>
            </a:r>
          </a:p>
          <a:p>
            <a:pPr marL="171450" lvl="0" indent="-171450" algn="l" rtl="0">
              <a:lnSpc>
                <a:spcPct val="100000"/>
              </a:lnSpc>
              <a:spcBef>
                <a:spcPts val="0"/>
              </a:spcBef>
              <a:spcAft>
                <a:spcPts val="0"/>
              </a:spcAft>
              <a:buSzPts val="1100"/>
              <a:buFontTx/>
              <a:buChar char="-"/>
            </a:pPr>
            <a:r>
              <a:rPr lang="en-US" dirty="0"/>
              <a:t>500 MB (120k </a:t>
            </a:r>
            <a:r>
              <a:rPr lang="en-US" dirty="0" err="1"/>
              <a:t>txns</a:t>
            </a:r>
            <a:r>
              <a:rPr lang="en-US" dirty="0"/>
              <a:t>) couldn’t determine a single network summary (degree function did not return after 30 minutes)</a:t>
            </a:r>
          </a:p>
          <a:p>
            <a:pPr marL="171450" lvl="0" indent="-171450" algn="l" rtl="0">
              <a:lnSpc>
                <a:spcPct val="100000"/>
              </a:lnSpc>
              <a:spcBef>
                <a:spcPts val="0"/>
              </a:spcBef>
              <a:spcAft>
                <a:spcPts val="0"/>
              </a:spcAft>
              <a:buSzPts val="1100"/>
              <a:buFontTx/>
              <a:buChar char="-"/>
            </a:pPr>
            <a:r>
              <a:rPr lang="en-US" dirty="0"/>
              <a:t>Finally settled with first 50,000 transactions (</a:t>
            </a:r>
            <a:r>
              <a:rPr lang="en-US" dirty="0" err="1"/>
              <a:t>bootnet</a:t>
            </a:r>
            <a:r>
              <a:rPr lang="en-US" dirty="0"/>
              <a:t>, sample etc. functions all could not be applied otherwise)</a:t>
            </a:r>
          </a:p>
          <a:p>
            <a:pPr marL="171450" lvl="0" indent="-171450" algn="l" rtl="0">
              <a:lnSpc>
                <a:spcPct val="100000"/>
              </a:lnSpc>
              <a:spcBef>
                <a:spcPts val="0"/>
              </a:spcBef>
              <a:spcAft>
                <a:spcPts val="0"/>
              </a:spcAft>
              <a:buSzPts val="1100"/>
              <a:buFontTx/>
              <a:buChar char="-"/>
            </a:pPr>
            <a:endParaRPr lang="en-US" dirty="0"/>
          </a:p>
          <a:p>
            <a:pPr marL="171450" lvl="0" indent="-171450" algn="l" rtl="0">
              <a:lnSpc>
                <a:spcPct val="100000"/>
              </a:lnSpc>
              <a:spcBef>
                <a:spcPts val="0"/>
              </a:spcBef>
              <a:spcAft>
                <a:spcPts val="0"/>
              </a:spcAft>
              <a:buSzPts val="1100"/>
              <a:buFontTx/>
              <a:buChar char="-"/>
            </a:pPr>
            <a:r>
              <a:rPr lang="en-US" dirty="0"/>
              <a:t>Right hand side universe diagram is from merely 10K transactions</a:t>
            </a:r>
            <a:endParaRPr dirty="0"/>
          </a:p>
        </p:txBody>
      </p:sp>
    </p:spTree>
    <p:extLst>
      <p:ext uri="{BB962C8B-B14F-4D97-AF65-F5344CB8AC3E}">
        <p14:creationId xmlns:p14="http://schemas.microsoft.com/office/powerpoint/2010/main" val="2741810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2665104cf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9" name="Google Shape;339;g12665104cfa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Orange Graph -- Left:</a:t>
            </a:r>
          </a:p>
          <a:p>
            <a:pPr marL="0" lvl="0" indent="0" algn="l" rtl="0">
              <a:lnSpc>
                <a:spcPct val="100000"/>
              </a:lnSpc>
              <a:spcBef>
                <a:spcPts val="0"/>
              </a:spcBef>
              <a:spcAft>
                <a:spcPts val="0"/>
              </a:spcAft>
              <a:buSzPts val="1100"/>
              <a:buNone/>
            </a:pPr>
            <a:r>
              <a:rPr lang="en-US" dirty="0"/>
              <a:t>This is a directed graph and uses transaction value for edge thickness, in other words, it's showing the direction and relative strength of money flowing between entities across multiple instruments.</a:t>
            </a:r>
          </a:p>
          <a:p>
            <a:pPr marL="0" lvl="0" indent="0" algn="l" rtl="0">
              <a:lnSpc>
                <a:spcPct val="100000"/>
              </a:lnSpc>
              <a:spcBef>
                <a:spcPts val="0"/>
              </a:spcBef>
              <a:spcAft>
                <a:spcPts val="0"/>
              </a:spcAft>
              <a:buSzPts val="1100"/>
              <a:buNone/>
            </a:pPr>
            <a:r>
              <a:rPr lang="en-US" dirty="0"/>
              <a:t>A more pointy per transaction based modeling can also be done to validate online transaction realtime.</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In our current scope, we are trying to evaluate the nature of the transactions happening b/w exchanges.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Right:</a:t>
            </a:r>
          </a:p>
          <a:p>
            <a:pPr marL="0" lvl="0" indent="0" algn="l" rtl="0">
              <a:lnSpc>
                <a:spcPct val="100000"/>
              </a:lnSpc>
              <a:spcBef>
                <a:spcPts val="0"/>
              </a:spcBef>
              <a:spcAft>
                <a:spcPts val="0"/>
              </a:spcAft>
              <a:buSzPts val="1100"/>
              <a:buNone/>
            </a:pPr>
            <a:r>
              <a:rPr lang="en-US" dirty="0"/>
              <a:t>4. Inspect overall "highest activity" (largest component) chain of transaction.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satellite cluster seems curious?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Left (on Click):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Zooming into one of the cluster, we see </a:t>
            </a:r>
            <a:r>
              <a:rPr lang="en-US" dirty="0" err="1"/>
              <a:t>Binance</a:t>
            </a:r>
            <a:r>
              <a:rPr lang="en-US" dirty="0"/>
              <a:t> as the Centralized Exchange transacting with many entities.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3066444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2665104cf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9" name="Google Shape;339;g12665104cfa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Monica</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Though it is difficult to assess visually, left hand is DDEX and right one is </a:t>
            </a:r>
            <a:r>
              <a:rPr lang="en-US" dirty="0" err="1"/>
              <a:t>Houbi</a:t>
            </a:r>
            <a:r>
              <a:rPr lang="en-US" dirty="0"/>
              <a:t> (behaves more like </a:t>
            </a:r>
            <a:r>
              <a:rPr lang="en-US" dirty="0" err="1"/>
              <a:t>Paradex</a:t>
            </a:r>
            <a:r>
              <a:rPr lang="en-US" dirty="0"/>
              <a:t>)</a:t>
            </a:r>
          </a:p>
          <a:p>
            <a:pPr marL="0" lvl="0" indent="0" algn="l" rtl="0">
              <a:lnSpc>
                <a:spcPct val="100000"/>
              </a:lnSpc>
              <a:spcBef>
                <a:spcPts val="0"/>
              </a:spcBef>
              <a:spcAft>
                <a:spcPts val="0"/>
              </a:spcAft>
              <a:buSzPts val="1100"/>
              <a:buNone/>
            </a:pPr>
            <a:r>
              <a:rPr lang="en-US" dirty="0"/>
              <a:t>Both exchanges looks similar interaction patterns but</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Left:</a:t>
            </a:r>
          </a:p>
          <a:p>
            <a:pPr marL="0" lvl="0" indent="0" algn="l" rtl="0">
              <a:lnSpc>
                <a:spcPct val="100000"/>
              </a:lnSpc>
              <a:spcBef>
                <a:spcPts val="0"/>
              </a:spcBef>
              <a:spcAft>
                <a:spcPts val="0"/>
              </a:spcAft>
              <a:buSzPts val="1100"/>
              <a:buNone/>
            </a:pPr>
            <a:r>
              <a:rPr lang="en-US" dirty="0"/>
              <a:t>Decentralized exchange closed loop transactions.</a:t>
            </a:r>
          </a:p>
          <a:p>
            <a:pPr marL="0" lvl="0" indent="0" algn="l" rtl="0">
              <a:lnSpc>
                <a:spcPct val="100000"/>
              </a:lnSpc>
              <a:spcBef>
                <a:spcPts val="0"/>
              </a:spcBef>
              <a:spcAft>
                <a:spcPts val="0"/>
              </a:spcAft>
              <a:buSzPts val="1100"/>
              <a:buNone/>
            </a:pPr>
            <a:r>
              <a:rPr lang="en-US" dirty="0"/>
              <a:t>In Network terminology, network loops (dyadic relation) and homophily of the nodes.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Right:</a:t>
            </a:r>
          </a:p>
          <a:p>
            <a:pPr marL="0" lvl="0" indent="0" algn="l" rtl="0">
              <a:lnSpc>
                <a:spcPct val="100000"/>
              </a:lnSpc>
              <a:spcBef>
                <a:spcPts val="0"/>
              </a:spcBef>
              <a:spcAft>
                <a:spcPts val="0"/>
              </a:spcAft>
              <a:buSzPts val="1100"/>
              <a:buNone/>
            </a:pPr>
            <a:r>
              <a:rPr lang="en-US" dirty="0"/>
              <a:t>Lot of local activity like in previous slide too, but less outflow of money i.e., lesser "</a:t>
            </a:r>
            <a:r>
              <a:rPr lang="en-US" dirty="0" err="1"/>
              <a:t>assortativity</a:t>
            </a:r>
            <a:r>
              <a:rPr lang="en-US" dirty="0"/>
              <a:t>".</a:t>
            </a:r>
          </a:p>
          <a:p>
            <a:pPr marL="0" lvl="0" indent="0" algn="l" rtl="0">
              <a:lnSpc>
                <a:spcPct val="100000"/>
              </a:lnSpc>
              <a:spcBef>
                <a:spcPts val="0"/>
              </a:spcBef>
              <a:spcAft>
                <a:spcPts val="0"/>
              </a:spcAft>
              <a:buSzPts val="1100"/>
              <a:buNone/>
            </a:pPr>
            <a:r>
              <a:rPr lang="en-US" dirty="0"/>
              <a:t>Remember this is directed graph.</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It will be clearer later how </a:t>
            </a:r>
            <a:r>
              <a:rPr lang="en-US" dirty="0" err="1"/>
              <a:t>Binance</a:t>
            </a:r>
            <a:r>
              <a:rPr lang="en-US" dirty="0"/>
              <a:t>, DDEX and </a:t>
            </a:r>
            <a:r>
              <a:rPr lang="en-US" dirty="0" err="1"/>
              <a:t>Paradex</a:t>
            </a:r>
            <a:r>
              <a:rPr lang="en-US" dirty="0"/>
              <a:t> exchanges have good or suspicious transactions.</a:t>
            </a:r>
          </a:p>
        </p:txBody>
      </p:sp>
    </p:spTree>
    <p:extLst>
      <p:ext uri="{BB962C8B-B14F-4D97-AF65-F5344CB8AC3E}">
        <p14:creationId xmlns:p14="http://schemas.microsoft.com/office/powerpoint/2010/main" val="3983212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2665104cf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9" name="Google Shape;339;g12665104cfa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Proof of sampling (approach B):</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 Loosing the shape of the network</a:t>
            </a:r>
          </a:p>
          <a:p>
            <a:pPr marL="0" lvl="0" indent="0" algn="l" rtl="0">
              <a:lnSpc>
                <a:spcPct val="100000"/>
              </a:lnSpc>
              <a:spcBef>
                <a:spcPts val="0"/>
              </a:spcBef>
              <a:spcAft>
                <a:spcPts val="0"/>
              </a:spcAft>
              <a:buSzPts val="1100"/>
              <a:buNone/>
            </a:pPr>
            <a:r>
              <a:rPr lang="en-US" dirty="0"/>
              <a:t>– and the model doesn’t converges</a:t>
            </a:r>
          </a:p>
          <a:p>
            <a:pPr marL="0" lvl="0" indent="0" algn="l" rtl="0">
              <a:lnSpc>
                <a:spcPct val="100000"/>
              </a:lnSpc>
              <a:spcBef>
                <a:spcPts val="0"/>
              </a:spcBef>
              <a:spcAft>
                <a:spcPts val="0"/>
              </a:spcAft>
              <a:buSzPts val="1100"/>
              <a:buNone/>
            </a:pPr>
            <a:r>
              <a:rPr lang="en-US" dirty="0"/>
              <a:t>-- deleting the edges or vertices both creates loss of n/w</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Hundred times 10% sampling of the 5 million transactions shows</a:t>
            </a:r>
          </a:p>
          <a:p>
            <a:pPr marL="0" lvl="0" indent="0" algn="l" rtl="0">
              <a:lnSpc>
                <a:spcPct val="100000"/>
              </a:lnSpc>
              <a:spcBef>
                <a:spcPts val="0"/>
              </a:spcBef>
              <a:spcAft>
                <a:spcPts val="0"/>
              </a:spcAft>
              <a:buSzPts val="1100"/>
              <a:buNone/>
            </a:pPr>
            <a:r>
              <a:rPr lang="en-US" dirty="0"/>
              <a:t> -  we nearly retain the network size distribution and degree characteristics (or atleast what’s the most we could attain)</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The CLT tendencies of the network size and average "maximum degree" of the sampled network are retained around 740 and 400 compared to original network size of 14,405 and maximum degree 0.00024098</a:t>
            </a:r>
          </a:p>
          <a:p>
            <a:pPr marL="0" lvl="0" indent="0" algn="l" rtl="0">
              <a:lnSpc>
                <a:spcPct val="100000"/>
              </a:lnSpc>
              <a:spcBef>
                <a:spcPts val="0"/>
              </a:spcBef>
              <a:spcAft>
                <a:spcPts val="0"/>
              </a:spcAft>
              <a:buSzPts val="1100"/>
              <a:buNone/>
            </a:pPr>
            <a:r>
              <a:rPr lang="en-US" dirty="0"/>
              <a:t> (way off </a:t>
            </a:r>
            <a:r>
              <a:rPr lang="en-US" dirty="0" err="1"/>
              <a:t>w.r.t.</a:t>
            </a:r>
            <a:r>
              <a:rPr lang="en-US" dirty="0"/>
              <a:t> to the population)</a:t>
            </a:r>
            <a:endParaRPr dirty="0"/>
          </a:p>
        </p:txBody>
      </p:sp>
    </p:spTree>
    <p:extLst>
      <p:ext uri="{BB962C8B-B14F-4D97-AF65-F5344CB8AC3E}">
        <p14:creationId xmlns:p14="http://schemas.microsoft.com/office/powerpoint/2010/main" val="22031391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5/3/23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5030138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5/3/23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352540" y="295729"/>
            <a:ext cx="838199" cy="767687"/>
          </a:xfrm>
          <a:prstGeom prst="rect">
            <a:avLst/>
          </a:prstGeom>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589820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9262796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D57F1E4F-1CFF-5643-939E-02111984F565}" type="slidenum">
              <a:rPr lang="en-US" dirty="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35049431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5722939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5/3/23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0150432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5/3/23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6748540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5/3/23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41426316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5/3/23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790804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4509A250-FF31-4206-8172-F9D3106AACB1}" type="datetimeFigureOut">
              <a:rPr lang="en-US" dirty="0"/>
              <a:t>5/3/23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279369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5/3/23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446842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96027F-7875-4030-9381-8BD8C4F21935}" type="datetimeFigureOut">
              <a:rPr lang="en-US" dirty="0"/>
              <a:t>5/3/23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352540" y="295729"/>
            <a:ext cx="838199" cy="767687"/>
          </a:xfrm>
          <a:prstGeom prst="rect">
            <a:avLst/>
          </a:prstGeom>
        </p:spPr>
        <p:txBody>
          <a:bodyPr/>
          <a:lstStyle>
            <a:lvl1pPr>
              <a:defRPr>
                <a:latin typeface="Calibri" panose="020F0502020204030204" pitchFamily="34" charset="0"/>
                <a:cs typeface="Calibri" panose="020F0502020204030204" pitchFamily="34" charset="0"/>
              </a:defRPr>
            </a:lvl1p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386715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96027F-7875-4030-9381-8BD8C4F21935}" type="datetimeFigureOut">
              <a:rPr lang="en-US" dirty="0"/>
              <a:t>5/3/23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10352540" y="295729"/>
            <a:ext cx="838199" cy="767687"/>
          </a:xfrm>
          <a:prstGeom prst="rect">
            <a:avLst/>
          </a:prstGeom>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149736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5/3/23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a:xfrm>
            <a:off x="10352540" y="295729"/>
            <a:ext cx="838199" cy="767687"/>
          </a:xfrm>
          <a:prstGeom prst="rect">
            <a:avLst/>
          </a:prstGeom>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4131989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5/3/23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a:xfrm>
            <a:off x="10352540" y="295729"/>
            <a:ext cx="838199" cy="767687"/>
          </a:xfrm>
          <a:prstGeom prst="rect">
            <a:avLst/>
          </a:prstGeom>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695522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5/3/23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a:xfrm>
            <a:off x="10352540" y="295729"/>
            <a:ext cx="838199" cy="767687"/>
          </a:xfrm>
          <a:prstGeom prst="rect">
            <a:avLst/>
          </a:prstGeom>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53344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5/3/23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352540" y="295729"/>
            <a:ext cx="838199" cy="767687"/>
          </a:xfrm>
          <a:prstGeom prst="rect">
            <a:avLst/>
          </a:prstGeom>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850085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NUL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19">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19">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19">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5/3/23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Tree>
    <p:extLst>
      <p:ext uri="{BB962C8B-B14F-4D97-AF65-F5344CB8AC3E}">
        <p14:creationId xmlns:p14="http://schemas.microsoft.com/office/powerpoint/2010/main" val="661009858"/>
      </p:ext>
    </p:extLst>
  </p:cSld>
  <p:clrMap bg1="dk1" tx1="lt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1"/>
        <p:cNvGrpSpPr/>
        <p:nvPr/>
      </p:nvGrpSpPr>
      <p:grpSpPr>
        <a:xfrm>
          <a:off x="0" y="0"/>
          <a:ext cx="0" cy="0"/>
          <a:chOff x="0" y="0"/>
          <a:chExt cx="0" cy="0"/>
        </a:xfrm>
      </p:grpSpPr>
      <p:sp>
        <p:nvSpPr>
          <p:cNvPr id="274" name="Google Shape;274;p1"/>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sp>
        <p:nvSpPr>
          <p:cNvPr id="275" name="Google Shape;275;p1"/>
          <p:cNvSpPr txBox="1">
            <a:spLocks noGrp="1"/>
          </p:cNvSpPr>
          <p:nvPr>
            <p:ph type="ctrTitle"/>
          </p:nvPr>
        </p:nvSpPr>
        <p:spPr>
          <a:xfrm>
            <a:off x="5729516" y="1204677"/>
            <a:ext cx="5795391" cy="2227377"/>
          </a:xfrm>
          <a:prstGeom prst="rect">
            <a:avLst/>
          </a:prstGeom>
          <a:noFill/>
          <a:ln>
            <a:noFill/>
          </a:ln>
        </p:spPr>
        <p:txBody>
          <a:bodyPr spcFirstLastPara="1" wrap="square" lIns="91425" tIns="45700" rIns="91425" bIns="45700" anchor="b" anchorCtr="0">
            <a:normAutofit/>
          </a:bodyPr>
          <a:lstStyle/>
          <a:p>
            <a:pPr algn="ctr">
              <a:lnSpc>
                <a:spcPct val="90000"/>
              </a:lnSpc>
              <a:buClr>
                <a:srgbClr val="262626"/>
              </a:buClr>
              <a:buSzPts val="8000"/>
            </a:pPr>
            <a:r>
              <a:rPr lang="en-US" sz="4000" b="1" dirty="0">
                <a:solidFill>
                  <a:schemeClr val="bg1"/>
                </a:solidFill>
                <a:latin typeface="Calibri" panose="020F0502020204030204" pitchFamily="34" charset="0"/>
                <a:cs typeface="Calibri" panose="020F0502020204030204" pitchFamily="34" charset="0"/>
              </a:rPr>
              <a:t>Network Analysis of Ethereum Exchanges</a:t>
            </a:r>
            <a:br>
              <a:rPr lang="en-US" b="1" dirty="0">
                <a:solidFill>
                  <a:srgbClr val="FFFF00"/>
                </a:solidFill>
                <a:latin typeface="Calibri" panose="020F0502020204030204" pitchFamily="34" charset="0"/>
                <a:cs typeface="Calibri" panose="020F0502020204030204" pitchFamily="34" charset="0"/>
              </a:rPr>
            </a:br>
            <a:endParaRPr lang="en-US" b="1" dirty="0">
              <a:solidFill>
                <a:srgbClr val="FFFF00"/>
              </a:solidFill>
              <a:latin typeface="Calibri" panose="020F0502020204030204" pitchFamily="34" charset="0"/>
              <a:cs typeface="Calibri" panose="020F0502020204030204" pitchFamily="34" charset="0"/>
            </a:endParaRPr>
          </a:p>
        </p:txBody>
      </p:sp>
      <p:pic>
        <p:nvPicPr>
          <p:cNvPr id="7" name="Picture 6" descr="A picture containing person, lit, light&#10;&#10;Description automatically generated">
            <a:extLst>
              <a:ext uri="{FF2B5EF4-FFF2-40B4-BE49-F238E27FC236}">
                <a16:creationId xmlns:a16="http://schemas.microsoft.com/office/drawing/2014/main" id="{22CD7666-3B79-8EE9-1F3A-551D8E8E2B77}"/>
              </a:ext>
            </a:extLst>
          </p:cNvPr>
          <p:cNvPicPr>
            <a:picLocks noChangeAspect="1"/>
          </p:cNvPicPr>
          <p:nvPr/>
        </p:nvPicPr>
        <p:blipFill>
          <a:blip r:embed="rId3"/>
          <a:stretch>
            <a:fillRect/>
          </a:stretch>
        </p:blipFill>
        <p:spPr>
          <a:xfrm>
            <a:off x="471581" y="1204677"/>
            <a:ext cx="5246950" cy="4326324"/>
          </a:xfrm>
          <a:prstGeom prst="rect">
            <a:avLst/>
          </a:prstGeom>
        </p:spPr>
      </p:pic>
      <p:sp>
        <p:nvSpPr>
          <p:cNvPr id="8" name="TextBox 7">
            <a:extLst>
              <a:ext uri="{FF2B5EF4-FFF2-40B4-BE49-F238E27FC236}">
                <a16:creationId xmlns:a16="http://schemas.microsoft.com/office/drawing/2014/main" id="{3B59CFD4-8CFF-1177-EB9D-2AF33F0B6994}"/>
              </a:ext>
            </a:extLst>
          </p:cNvPr>
          <p:cNvSpPr txBox="1"/>
          <p:nvPr/>
        </p:nvSpPr>
        <p:spPr>
          <a:xfrm>
            <a:off x="4900528" y="531115"/>
            <a:ext cx="1851789" cy="307777"/>
          </a:xfrm>
          <a:prstGeom prst="rect">
            <a:avLst/>
          </a:prstGeom>
          <a:noFill/>
        </p:spPr>
        <p:txBody>
          <a:bodyPr wrap="none" lIns="91440" tIns="45720" rIns="91440" bIns="45720" rtlCol="0" anchor="t">
            <a:spAutoFit/>
          </a:bodyPr>
          <a:lstStyle/>
          <a:p>
            <a:r>
              <a:rPr lang="en-US" b="1" dirty="0">
                <a:solidFill>
                  <a:schemeClr val="bg1"/>
                </a:solidFill>
                <a:latin typeface="Calibri" panose="020F0502020204030204" pitchFamily="34" charset="0"/>
                <a:cs typeface="Calibri" panose="020F0502020204030204" pitchFamily="34" charset="0"/>
              </a:rPr>
              <a:t>MA 710 – Data Mining</a:t>
            </a:r>
          </a:p>
        </p:txBody>
      </p:sp>
      <p:sp>
        <p:nvSpPr>
          <p:cNvPr id="3" name="TextBox 2">
            <a:extLst>
              <a:ext uri="{FF2B5EF4-FFF2-40B4-BE49-F238E27FC236}">
                <a16:creationId xmlns:a16="http://schemas.microsoft.com/office/drawing/2014/main" id="{C08F0B6D-E36C-5C53-F0CB-EB82B978D2A3}"/>
              </a:ext>
            </a:extLst>
          </p:cNvPr>
          <p:cNvSpPr txBox="1"/>
          <p:nvPr/>
        </p:nvSpPr>
        <p:spPr>
          <a:xfrm>
            <a:off x="6020740" y="4007555"/>
            <a:ext cx="55183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solidFill>
                  <a:schemeClr val="bg1"/>
                </a:solidFill>
                <a:latin typeface="Calibri" panose="020F0502020204030204" pitchFamily="34" charset="0"/>
                <a:cs typeface="Calibri" panose="020F0502020204030204" pitchFamily="34" charset="0"/>
              </a:rPr>
              <a:t>Soubhik Chakraborty, Monika </a:t>
            </a:r>
            <a:r>
              <a:rPr lang="en-US" sz="1600" b="1" dirty="0" err="1">
                <a:solidFill>
                  <a:schemeClr val="bg1"/>
                </a:solidFill>
                <a:latin typeface="Calibri" panose="020F0502020204030204" pitchFamily="34" charset="0"/>
                <a:cs typeface="Calibri" panose="020F0502020204030204" pitchFamily="34" charset="0"/>
              </a:rPr>
              <a:t>Meshram</a:t>
            </a:r>
            <a:r>
              <a:rPr lang="en-US" sz="1600" b="1" dirty="0">
                <a:solidFill>
                  <a:schemeClr val="bg1"/>
                </a:solidFill>
                <a:latin typeface="Calibri" panose="020F0502020204030204" pitchFamily="34" charset="0"/>
                <a:cs typeface="Calibri" panose="020F0502020204030204" pitchFamily="34" charset="0"/>
              </a:rPr>
              <a:t>, Lalitha </a:t>
            </a:r>
            <a:r>
              <a:rPr lang="en-US" sz="1600" b="1" dirty="0" err="1">
                <a:solidFill>
                  <a:schemeClr val="bg1"/>
                </a:solidFill>
                <a:latin typeface="Calibri" panose="020F0502020204030204" pitchFamily="34" charset="0"/>
                <a:cs typeface="Calibri" panose="020F0502020204030204" pitchFamily="34" charset="0"/>
              </a:rPr>
              <a:t>Voruganti</a:t>
            </a:r>
            <a:r>
              <a:rPr lang="en-US" sz="1600" b="1" dirty="0">
                <a:solidFill>
                  <a:schemeClr val="bg1"/>
                </a:solidFill>
                <a:latin typeface="Calibri" panose="020F0502020204030204" pitchFamily="34" charset="0"/>
                <a:cs typeface="Calibri" panose="020F0502020204030204" pitchFamily="34" charset="0"/>
              </a:rPr>
              <a:t>, Shweta </a:t>
            </a:r>
            <a:r>
              <a:rPr lang="en-US" sz="1600" b="1" dirty="0" err="1">
                <a:solidFill>
                  <a:schemeClr val="bg1"/>
                </a:solidFill>
                <a:latin typeface="Calibri" panose="020F0502020204030204" pitchFamily="34" charset="0"/>
                <a:cs typeface="Calibri" panose="020F0502020204030204" pitchFamily="34" charset="0"/>
              </a:rPr>
              <a:t>Dhakare</a:t>
            </a:r>
            <a:r>
              <a:rPr lang="en-US" sz="1600" b="1" dirty="0">
                <a:solidFill>
                  <a:schemeClr val="bg1"/>
                </a:solidFill>
                <a:latin typeface="Calibri" panose="020F0502020204030204" pitchFamily="34" charset="0"/>
                <a:cs typeface="Calibri" panose="020F0502020204030204" pitchFamily="34" charset="0"/>
              </a:rPr>
              <a:t> &amp; Prachi </a:t>
            </a:r>
            <a:r>
              <a:rPr lang="en-US" sz="1600" b="1" dirty="0" err="1">
                <a:solidFill>
                  <a:schemeClr val="bg1"/>
                </a:solidFill>
                <a:latin typeface="Calibri" panose="020F0502020204030204" pitchFamily="34" charset="0"/>
                <a:cs typeface="Calibri" panose="020F0502020204030204" pitchFamily="34" charset="0"/>
              </a:rPr>
              <a:t>Vadhani</a:t>
            </a:r>
            <a:endParaRPr lang="en-US" sz="1600" dirty="0">
              <a:solidFill>
                <a:schemeClr val="bg1"/>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380BD676-BE50-5CA5-2888-90490412607F}"/>
              </a:ext>
            </a:extLst>
          </p:cNvPr>
          <p:cNvSpPr txBox="1"/>
          <p:nvPr/>
        </p:nvSpPr>
        <p:spPr>
          <a:xfrm>
            <a:off x="8089899" y="3433704"/>
            <a:ext cx="997185" cy="310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bg1"/>
                </a:solidFill>
                <a:latin typeface="Calibri" panose="020F0502020204030204" pitchFamily="34" charset="0"/>
                <a:cs typeface="Calibri" panose="020F0502020204030204" pitchFamily="34" charset="0"/>
              </a:rPr>
              <a:t>Team 4</a:t>
            </a:r>
          </a:p>
        </p:txBody>
      </p:sp>
      <p:sp>
        <p:nvSpPr>
          <p:cNvPr id="5" name="TextBox 4">
            <a:extLst>
              <a:ext uri="{FF2B5EF4-FFF2-40B4-BE49-F238E27FC236}">
                <a16:creationId xmlns:a16="http://schemas.microsoft.com/office/drawing/2014/main" id="{E6666C8E-631A-1163-4341-7A39EDE7C94E}"/>
              </a:ext>
            </a:extLst>
          </p:cNvPr>
          <p:cNvSpPr txBox="1"/>
          <p:nvPr/>
        </p:nvSpPr>
        <p:spPr>
          <a:xfrm>
            <a:off x="7986889" y="2925704"/>
            <a:ext cx="1275645" cy="2923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dirty="0">
                <a:solidFill>
                  <a:schemeClr val="bg1"/>
                </a:solidFill>
                <a:latin typeface="Calibri" panose="020F0502020204030204" pitchFamily="34" charset="0"/>
                <a:cs typeface="Calibri" panose="020F0502020204030204" pitchFamily="34" charset="0"/>
              </a:rPr>
              <a:t>Presented by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275"/>
                                        </p:tgtEl>
                                        <p:attrNameLst>
                                          <p:attrName>style.visibility</p:attrName>
                                        </p:attrNameLst>
                                      </p:cBhvr>
                                      <p:to>
                                        <p:strVal val="visible"/>
                                      </p:to>
                                    </p:set>
                                    <p:animEffect transition="in" filter="fade">
                                      <p:cBhvr>
                                        <p:cTn id="7" dur="4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2" name="Picture 3" descr="Chart, histogram&#10;&#10;Description automatically generated">
            <a:extLst>
              <a:ext uri="{FF2B5EF4-FFF2-40B4-BE49-F238E27FC236}">
                <a16:creationId xmlns:a16="http://schemas.microsoft.com/office/drawing/2014/main" id="{29B7ADC7-30F8-4DF2-B5DB-40FCA1E31A3A}"/>
              </a:ext>
            </a:extLst>
          </p:cNvPr>
          <p:cNvPicPr>
            <a:picLocks noChangeAspect="1"/>
          </p:cNvPicPr>
          <p:nvPr/>
        </p:nvPicPr>
        <p:blipFill>
          <a:blip r:embed="rId3"/>
          <a:stretch>
            <a:fillRect/>
          </a:stretch>
        </p:blipFill>
        <p:spPr>
          <a:xfrm>
            <a:off x="3096918" y="2505765"/>
            <a:ext cx="5988755" cy="4019582"/>
          </a:xfrm>
          <a:prstGeom prst="rect">
            <a:avLst/>
          </a:prstGeom>
        </p:spPr>
      </p:pic>
      <p:sp>
        <p:nvSpPr>
          <p:cNvPr id="5" name="Title 2">
            <a:extLst>
              <a:ext uri="{FF2B5EF4-FFF2-40B4-BE49-F238E27FC236}">
                <a16:creationId xmlns:a16="http://schemas.microsoft.com/office/drawing/2014/main" id="{760275B9-FADC-9813-DDA2-BFF2FAC8E63F}"/>
              </a:ext>
            </a:extLst>
          </p:cNvPr>
          <p:cNvSpPr txBox="1">
            <a:spLocks/>
          </p:cNvSpPr>
          <p:nvPr/>
        </p:nvSpPr>
        <p:spPr>
          <a:xfrm>
            <a:off x="4395100" y="1635596"/>
            <a:ext cx="4556302" cy="70696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800"/>
              <a:buFont typeface="Century Gothic"/>
              <a:buNone/>
              <a:defRPr sz="3600" b="0" i="0" u="none" strike="noStrike" cap="none">
                <a:solidFill>
                  <a:schemeClr val="lt2"/>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r>
              <a:rPr lang="en-US" dirty="0">
                <a:solidFill>
                  <a:schemeClr val="tx1"/>
                </a:solidFill>
              </a:rPr>
              <a:t>Size &amp; Degree</a:t>
            </a:r>
          </a:p>
        </p:txBody>
      </p:sp>
      <p:sp>
        <p:nvSpPr>
          <p:cNvPr id="4" name="Title 2">
            <a:extLst>
              <a:ext uri="{FF2B5EF4-FFF2-40B4-BE49-F238E27FC236}">
                <a16:creationId xmlns:a16="http://schemas.microsoft.com/office/drawing/2014/main" id="{09F148CE-E1FB-C36F-B4AF-6640ED9976C8}"/>
              </a:ext>
            </a:extLst>
          </p:cNvPr>
          <p:cNvSpPr>
            <a:spLocks noGrp="1"/>
          </p:cNvSpPr>
          <p:nvPr/>
        </p:nvSpPr>
        <p:spPr>
          <a:xfrm>
            <a:off x="534066" y="403267"/>
            <a:ext cx="4556302" cy="7069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chemeClr val="tx1"/>
                </a:solidFill>
              </a:rPr>
              <a:t>Approach B</a:t>
            </a:r>
          </a:p>
        </p:txBody>
      </p:sp>
      <p:sp>
        <p:nvSpPr>
          <p:cNvPr id="7" name="TextBox 6">
            <a:extLst>
              <a:ext uri="{FF2B5EF4-FFF2-40B4-BE49-F238E27FC236}">
                <a16:creationId xmlns:a16="http://schemas.microsoft.com/office/drawing/2014/main" id="{3343853F-04EF-E5EB-1BF8-492677742DB1}"/>
              </a:ext>
            </a:extLst>
          </p:cNvPr>
          <p:cNvSpPr txBox="1"/>
          <p:nvPr/>
        </p:nvSpPr>
        <p:spPr>
          <a:xfrm>
            <a:off x="4668921" y="465030"/>
            <a:ext cx="433681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chemeClr val="tx1"/>
                </a:solidFill>
                <a:latin typeface="Century Gothic"/>
              </a:rPr>
              <a:t>Random Sample</a:t>
            </a:r>
            <a:r>
              <a:rPr lang="en-US" sz="3200" dirty="0">
                <a:solidFill>
                  <a:schemeClr val="bg1"/>
                </a:solidFill>
                <a:latin typeface="Century Gothic"/>
              </a:rPr>
              <a:t> </a:t>
            </a:r>
          </a:p>
        </p:txBody>
      </p:sp>
      <p:sp>
        <p:nvSpPr>
          <p:cNvPr id="10" name="TextBox 9">
            <a:extLst>
              <a:ext uri="{FF2B5EF4-FFF2-40B4-BE49-F238E27FC236}">
                <a16:creationId xmlns:a16="http://schemas.microsoft.com/office/drawing/2014/main" id="{55575DD1-C102-E1BB-AE5E-DA8CD821DA46}"/>
              </a:ext>
            </a:extLst>
          </p:cNvPr>
          <p:cNvSpPr txBox="1"/>
          <p:nvPr/>
        </p:nvSpPr>
        <p:spPr>
          <a:xfrm>
            <a:off x="5267325" y="10477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a:solidFill>
                  <a:srgbClr val="FFFFFF"/>
                </a:solidFill>
              </a:rPr>
              <a:t>10% Random sample ​</a:t>
            </a:r>
          </a:p>
        </p:txBody>
      </p:sp>
    </p:spTree>
    <p:extLst>
      <p:ext uri="{BB962C8B-B14F-4D97-AF65-F5344CB8AC3E}">
        <p14:creationId xmlns:p14="http://schemas.microsoft.com/office/powerpoint/2010/main" val="1720654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 name="Title 2">
            <a:extLst>
              <a:ext uri="{FF2B5EF4-FFF2-40B4-BE49-F238E27FC236}">
                <a16:creationId xmlns:a16="http://schemas.microsoft.com/office/drawing/2014/main" id="{BD662949-98B5-46CE-B9CA-49F64B6D1580}"/>
              </a:ext>
            </a:extLst>
          </p:cNvPr>
          <p:cNvSpPr>
            <a:spLocks noGrp="1"/>
          </p:cNvSpPr>
          <p:nvPr>
            <p:ph type="title"/>
          </p:nvPr>
        </p:nvSpPr>
        <p:spPr>
          <a:xfrm>
            <a:off x="5275399" y="907815"/>
            <a:ext cx="4556302" cy="706964"/>
          </a:xfrm>
        </p:spPr>
        <p:txBody>
          <a:bodyPr/>
          <a:lstStyle/>
          <a:p>
            <a:r>
              <a:rPr lang="en-US" dirty="0">
                <a:solidFill>
                  <a:schemeClr val="tx1"/>
                </a:solidFill>
              </a:rPr>
              <a:t>Density</a:t>
            </a:r>
          </a:p>
        </p:txBody>
      </p:sp>
      <p:pic>
        <p:nvPicPr>
          <p:cNvPr id="2" name="Picture 3" descr="Chart, histogram&#10;&#10;Description automatically generated">
            <a:extLst>
              <a:ext uri="{FF2B5EF4-FFF2-40B4-BE49-F238E27FC236}">
                <a16:creationId xmlns:a16="http://schemas.microsoft.com/office/drawing/2014/main" id="{A9659F37-A1C6-E1CE-0F04-A910548BEBDA}"/>
              </a:ext>
            </a:extLst>
          </p:cNvPr>
          <p:cNvPicPr>
            <a:picLocks noChangeAspect="1"/>
          </p:cNvPicPr>
          <p:nvPr/>
        </p:nvPicPr>
        <p:blipFill>
          <a:blip r:embed="rId3"/>
          <a:stretch>
            <a:fillRect/>
          </a:stretch>
        </p:blipFill>
        <p:spPr>
          <a:xfrm>
            <a:off x="3642548" y="2598981"/>
            <a:ext cx="5800607" cy="3870779"/>
          </a:xfrm>
          <a:prstGeom prst="rect">
            <a:avLst/>
          </a:prstGeom>
        </p:spPr>
      </p:pic>
    </p:spTree>
    <p:extLst>
      <p:ext uri="{BB962C8B-B14F-4D97-AF65-F5344CB8AC3E}">
        <p14:creationId xmlns:p14="http://schemas.microsoft.com/office/powerpoint/2010/main" val="3010132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 name="Title 2">
            <a:extLst>
              <a:ext uri="{FF2B5EF4-FFF2-40B4-BE49-F238E27FC236}">
                <a16:creationId xmlns:a16="http://schemas.microsoft.com/office/drawing/2014/main" id="{BD662949-98B5-46CE-B9CA-49F64B6D1580}"/>
              </a:ext>
            </a:extLst>
          </p:cNvPr>
          <p:cNvSpPr>
            <a:spLocks noGrp="1"/>
          </p:cNvSpPr>
          <p:nvPr>
            <p:ph type="title"/>
          </p:nvPr>
        </p:nvSpPr>
        <p:spPr>
          <a:xfrm>
            <a:off x="1860511" y="1011297"/>
            <a:ext cx="8479189" cy="706964"/>
          </a:xfrm>
        </p:spPr>
        <p:txBody>
          <a:bodyPr/>
          <a:lstStyle/>
          <a:p>
            <a:r>
              <a:rPr lang="en-US" dirty="0">
                <a:solidFill>
                  <a:schemeClr val="tx1"/>
                </a:solidFill>
              </a:rPr>
              <a:t>Correlation with other networks</a:t>
            </a:r>
          </a:p>
        </p:txBody>
      </p:sp>
      <p:pic>
        <p:nvPicPr>
          <p:cNvPr id="7" name="Picture 6" descr="A picture containing diagram, sketch, technical drawing, rectangle&#10;&#10;Description automatically generated">
            <a:extLst>
              <a:ext uri="{FF2B5EF4-FFF2-40B4-BE49-F238E27FC236}">
                <a16:creationId xmlns:a16="http://schemas.microsoft.com/office/drawing/2014/main" id="{8995CC22-0EA3-AF43-9775-0C7CD5854D77}"/>
              </a:ext>
            </a:extLst>
          </p:cNvPr>
          <p:cNvPicPr>
            <a:picLocks noChangeAspect="1"/>
          </p:cNvPicPr>
          <p:nvPr/>
        </p:nvPicPr>
        <p:blipFill>
          <a:blip r:embed="rId3"/>
          <a:stretch>
            <a:fillRect/>
          </a:stretch>
        </p:blipFill>
        <p:spPr>
          <a:xfrm>
            <a:off x="2028825" y="1802941"/>
            <a:ext cx="7380218" cy="4921535"/>
          </a:xfrm>
          <a:prstGeom prst="rect">
            <a:avLst/>
          </a:prstGeom>
        </p:spPr>
      </p:pic>
    </p:spTree>
    <p:extLst>
      <p:ext uri="{BB962C8B-B14F-4D97-AF65-F5344CB8AC3E}">
        <p14:creationId xmlns:p14="http://schemas.microsoft.com/office/powerpoint/2010/main" val="5577030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 name="Title 2">
            <a:extLst>
              <a:ext uri="{FF2B5EF4-FFF2-40B4-BE49-F238E27FC236}">
                <a16:creationId xmlns:a16="http://schemas.microsoft.com/office/drawing/2014/main" id="{BD662949-98B5-46CE-B9CA-49F64B6D1580}"/>
              </a:ext>
            </a:extLst>
          </p:cNvPr>
          <p:cNvSpPr>
            <a:spLocks noGrp="1"/>
          </p:cNvSpPr>
          <p:nvPr>
            <p:ph type="title"/>
          </p:nvPr>
        </p:nvSpPr>
        <p:spPr>
          <a:xfrm>
            <a:off x="4757992" y="879593"/>
            <a:ext cx="3348391" cy="706964"/>
          </a:xfrm>
        </p:spPr>
        <p:txBody>
          <a:bodyPr/>
          <a:lstStyle/>
          <a:p>
            <a:r>
              <a:rPr lang="en-US" dirty="0" err="1">
                <a:solidFill>
                  <a:schemeClr val="tx1"/>
                </a:solidFill>
              </a:rPr>
              <a:t>Assortativity</a:t>
            </a:r>
            <a:endParaRPr lang="en-US" dirty="0">
              <a:solidFill>
                <a:schemeClr val="tx1"/>
              </a:solidFill>
            </a:endParaRPr>
          </a:p>
        </p:txBody>
      </p:sp>
      <p:pic>
        <p:nvPicPr>
          <p:cNvPr id="2" name="Picture 3" descr="Chart, histogram&#10;&#10;Description automatically generated">
            <a:extLst>
              <a:ext uri="{FF2B5EF4-FFF2-40B4-BE49-F238E27FC236}">
                <a16:creationId xmlns:a16="http://schemas.microsoft.com/office/drawing/2014/main" id="{F5C508F9-BDD7-6990-4B74-51E020D0148B}"/>
              </a:ext>
            </a:extLst>
          </p:cNvPr>
          <p:cNvPicPr>
            <a:picLocks noChangeAspect="1"/>
          </p:cNvPicPr>
          <p:nvPr/>
        </p:nvPicPr>
        <p:blipFill>
          <a:blip r:embed="rId3"/>
          <a:stretch>
            <a:fillRect/>
          </a:stretch>
        </p:blipFill>
        <p:spPr>
          <a:xfrm>
            <a:off x="3567288" y="2533128"/>
            <a:ext cx="5349051" cy="3569742"/>
          </a:xfrm>
          <a:prstGeom prst="rect">
            <a:avLst/>
          </a:prstGeom>
        </p:spPr>
      </p:pic>
    </p:spTree>
    <p:extLst>
      <p:ext uri="{BB962C8B-B14F-4D97-AF65-F5344CB8AC3E}">
        <p14:creationId xmlns:p14="http://schemas.microsoft.com/office/powerpoint/2010/main" val="218619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9" name="Title 2">
            <a:extLst>
              <a:ext uri="{FF2B5EF4-FFF2-40B4-BE49-F238E27FC236}">
                <a16:creationId xmlns:a16="http://schemas.microsoft.com/office/drawing/2014/main" id="{37AD9EDB-9AB2-2F4B-A6DD-4208D7F71BF8}"/>
              </a:ext>
            </a:extLst>
          </p:cNvPr>
          <p:cNvSpPr>
            <a:spLocks noGrp="1"/>
          </p:cNvSpPr>
          <p:nvPr>
            <p:ph type="title"/>
          </p:nvPr>
        </p:nvSpPr>
        <p:spPr>
          <a:xfrm>
            <a:off x="3817250" y="757297"/>
            <a:ext cx="6570933" cy="706964"/>
          </a:xfrm>
        </p:spPr>
        <p:txBody>
          <a:bodyPr/>
          <a:lstStyle/>
          <a:p>
            <a:r>
              <a:rPr lang="en-US" dirty="0">
                <a:solidFill>
                  <a:schemeClr val="tx1"/>
                </a:solidFill>
              </a:rPr>
              <a:t>EDA before modeling</a:t>
            </a:r>
          </a:p>
        </p:txBody>
      </p:sp>
      <p:sp>
        <p:nvSpPr>
          <p:cNvPr id="10" name="Google Shape;342;g12665104cfa_0_5">
            <a:extLst>
              <a:ext uri="{FF2B5EF4-FFF2-40B4-BE49-F238E27FC236}">
                <a16:creationId xmlns:a16="http://schemas.microsoft.com/office/drawing/2014/main" id="{452DB12F-5B6A-2B42-A363-B3B40F8D7511}"/>
              </a:ext>
            </a:extLst>
          </p:cNvPr>
          <p:cNvSpPr txBox="1">
            <a:spLocks noGrp="1"/>
          </p:cNvSpPr>
          <p:nvPr>
            <p:ph idx="1"/>
          </p:nvPr>
        </p:nvSpPr>
        <p:spPr>
          <a:xfrm>
            <a:off x="918538" y="1898734"/>
            <a:ext cx="4545374" cy="4023300"/>
          </a:xfrm>
          <a:prstGeom prst="rect">
            <a:avLst/>
          </a:prstGeom>
          <a:noFill/>
          <a:ln>
            <a:noFill/>
          </a:ln>
        </p:spPr>
        <p:txBody>
          <a:bodyPr spcFirstLastPara="1" wrap="square" lIns="0" tIns="45700" rIns="0" bIns="45700" anchor="t" anchorCtr="0">
            <a:normAutofit/>
          </a:bodyPr>
          <a:lstStyle/>
          <a:p>
            <a:pPr marL="0" indent="0">
              <a:spcBef>
                <a:spcPts val="1200"/>
              </a:spcBef>
              <a:spcAft>
                <a:spcPts val="200"/>
              </a:spcAft>
              <a:buSzPts val="1440"/>
              <a:buNone/>
            </a:pPr>
            <a:endParaRPr lang="en-US" dirty="0">
              <a:latin typeface="Calibri" panose="020F0502020204030204" pitchFamily="34" charset="0"/>
              <a:cs typeface="Calibri" panose="020F0502020204030204" pitchFamily="34" charset="0"/>
            </a:endParaRPr>
          </a:p>
          <a:p>
            <a:pPr marL="285750" indent="-285750" algn="just"/>
            <a:r>
              <a:rPr lang="en-US" sz="2400" b="1" dirty="0">
                <a:latin typeface="Calibri" panose="020F0502020204030204" pitchFamily="34" charset="0"/>
                <a:cs typeface="Calibri" panose="020F0502020204030204" pitchFamily="34" charset="0"/>
              </a:rPr>
              <a:t>Power Law</a:t>
            </a:r>
          </a:p>
          <a:p>
            <a:pPr marL="285750" indent="-285750" algn="just"/>
            <a:r>
              <a:rPr lang="en-US" sz="2400" b="1" dirty="0">
                <a:latin typeface="Calibri" panose="020F0502020204030204" pitchFamily="34" charset="0"/>
                <a:cs typeface="Calibri" panose="020F0502020204030204" pitchFamily="34" charset="0"/>
              </a:rPr>
              <a:t>Density</a:t>
            </a:r>
          </a:p>
          <a:p>
            <a:pPr marL="285750" indent="-285750" algn="just"/>
            <a:r>
              <a:rPr lang="en-US" sz="2400" b="1" dirty="0">
                <a:latin typeface="Calibri" panose="020F0502020204030204" pitchFamily="34" charset="0"/>
                <a:cs typeface="Calibri" panose="020F0502020204030204" pitchFamily="34" charset="0"/>
              </a:rPr>
              <a:t>Clustering coefficient </a:t>
            </a:r>
          </a:p>
          <a:p>
            <a:pPr marL="285750" indent="-285750" algn="just"/>
            <a:r>
              <a:rPr lang="en-US" sz="2400" b="1" dirty="0">
                <a:latin typeface="Calibri" panose="020F0502020204030204" pitchFamily="34" charset="0"/>
                <a:cs typeface="Calibri" panose="020F0502020204030204" pitchFamily="34" charset="0"/>
              </a:rPr>
              <a:t>Degree distribution</a:t>
            </a:r>
          </a:p>
          <a:p>
            <a:pPr marL="285750" indent="-285750" algn="just"/>
            <a:r>
              <a:rPr lang="en-US" sz="2400" b="1" dirty="0">
                <a:latin typeface="Calibri" panose="020F0502020204030204" pitchFamily="34" charset="0"/>
                <a:cs typeface="Calibri" panose="020F0502020204030204" pitchFamily="34" charset="0"/>
              </a:rPr>
              <a:t>Diameter</a:t>
            </a:r>
          </a:p>
        </p:txBody>
      </p:sp>
    </p:spTree>
    <p:extLst>
      <p:ext uri="{BB962C8B-B14F-4D97-AF65-F5344CB8AC3E}">
        <p14:creationId xmlns:p14="http://schemas.microsoft.com/office/powerpoint/2010/main" val="647821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718CCE3-1A08-A640-81D3-52F6A324731E}"/>
              </a:ext>
            </a:extLst>
          </p:cNvPr>
          <p:cNvSpPr>
            <a:spLocks noGrp="1"/>
          </p:cNvSpPr>
          <p:nvPr>
            <p:ph type="title"/>
          </p:nvPr>
        </p:nvSpPr>
        <p:spPr>
          <a:xfrm>
            <a:off x="646111" y="452718"/>
            <a:ext cx="9404723" cy="991769"/>
          </a:xfrm>
        </p:spPr>
        <p:txBody>
          <a:bodyPr/>
          <a:lstStyle/>
          <a:p>
            <a:r>
              <a:rPr lang="en-US" dirty="0"/>
              <a:t>Power Law</a:t>
            </a:r>
          </a:p>
        </p:txBody>
      </p:sp>
      <p:pic>
        <p:nvPicPr>
          <p:cNvPr id="10" name="Picture 4">
            <a:extLst>
              <a:ext uri="{FF2B5EF4-FFF2-40B4-BE49-F238E27FC236}">
                <a16:creationId xmlns:a16="http://schemas.microsoft.com/office/drawing/2014/main" id="{977BCB7E-56B2-D845-851E-1754454D53A5}"/>
              </a:ext>
            </a:extLst>
          </p:cNvPr>
          <p:cNvPicPr>
            <a:picLocks noGrp="1" noChangeAspect="1"/>
          </p:cNvPicPr>
          <p:nvPr>
            <p:ph idx="1"/>
          </p:nvPr>
        </p:nvPicPr>
        <p:blipFill>
          <a:blip r:embed="rId3"/>
          <a:stretch>
            <a:fillRect/>
          </a:stretch>
        </p:blipFill>
        <p:spPr>
          <a:xfrm>
            <a:off x="589358" y="1905281"/>
            <a:ext cx="4696933" cy="4195481"/>
          </a:xfrm>
        </p:spPr>
      </p:pic>
      <p:pic>
        <p:nvPicPr>
          <p:cNvPr id="11" name="Picture 5" descr="Table&#10;&#10;Description automatically generated">
            <a:extLst>
              <a:ext uri="{FF2B5EF4-FFF2-40B4-BE49-F238E27FC236}">
                <a16:creationId xmlns:a16="http://schemas.microsoft.com/office/drawing/2014/main" id="{571C5CAB-B2F0-244D-836E-9D334CC796FF}"/>
              </a:ext>
            </a:extLst>
          </p:cNvPr>
          <p:cNvPicPr>
            <a:picLocks noChangeAspect="1"/>
          </p:cNvPicPr>
          <p:nvPr/>
        </p:nvPicPr>
        <p:blipFill>
          <a:blip r:embed="rId4"/>
          <a:stretch>
            <a:fillRect/>
          </a:stretch>
        </p:blipFill>
        <p:spPr>
          <a:xfrm>
            <a:off x="5657515" y="1904426"/>
            <a:ext cx="5055937" cy="4252304"/>
          </a:xfrm>
          <a:prstGeom prst="rect">
            <a:avLst/>
          </a:prstGeom>
        </p:spPr>
      </p:pic>
    </p:spTree>
    <p:extLst>
      <p:ext uri="{BB962C8B-B14F-4D97-AF65-F5344CB8AC3E}">
        <p14:creationId xmlns:p14="http://schemas.microsoft.com/office/powerpoint/2010/main" val="2588124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959F9361-D22D-FE4E-AC2B-DA7E43723F1B}"/>
              </a:ext>
            </a:extLst>
          </p:cNvPr>
          <p:cNvSpPr>
            <a:spLocks noGrp="1"/>
          </p:cNvSpPr>
          <p:nvPr>
            <p:ph type="title"/>
          </p:nvPr>
        </p:nvSpPr>
        <p:spPr>
          <a:xfrm>
            <a:off x="648930" y="629266"/>
            <a:ext cx="6188190" cy="1622321"/>
          </a:xfrm>
        </p:spPr>
        <p:txBody>
          <a:bodyPr vert="horz" lIns="91440" tIns="45720" rIns="91440" bIns="45720" rtlCol="0">
            <a:normAutofit/>
          </a:bodyPr>
          <a:lstStyle/>
          <a:p>
            <a:r>
              <a:rPr lang="en-US" dirty="0">
                <a:solidFill>
                  <a:srgbClr val="EBEBEB"/>
                </a:solidFill>
              </a:rPr>
              <a:t>Modularity</a:t>
            </a:r>
          </a:p>
        </p:txBody>
      </p:sp>
      <p:pic>
        <p:nvPicPr>
          <p:cNvPr id="39" name="Content Placeholder 5" descr="A picture containing child art&#10;&#10;Description automatically generated">
            <a:extLst>
              <a:ext uri="{FF2B5EF4-FFF2-40B4-BE49-F238E27FC236}">
                <a16:creationId xmlns:a16="http://schemas.microsoft.com/office/drawing/2014/main" id="{2EC7B54D-DFD2-0849-91B1-F81D44EE2F3F}"/>
              </a:ext>
            </a:extLst>
          </p:cNvPr>
          <p:cNvPicPr>
            <a:picLocks noGrp="1" noChangeAspect="1"/>
          </p:cNvPicPr>
          <p:nvPr>
            <p:ph idx="1"/>
          </p:nvPr>
        </p:nvPicPr>
        <p:blipFill>
          <a:blip r:embed="rId4"/>
          <a:stretch>
            <a:fillRect/>
          </a:stretch>
        </p:blipFill>
        <p:spPr>
          <a:xfrm>
            <a:off x="100900" y="1590260"/>
            <a:ext cx="6957712" cy="4638474"/>
          </a:xfrm>
        </p:spPr>
      </p:pic>
      <p:pic>
        <p:nvPicPr>
          <p:cNvPr id="40" name="Picture 4" descr="A screenshot of a computer&#10;&#10;Description automatically generated with low confidence">
            <a:extLst>
              <a:ext uri="{FF2B5EF4-FFF2-40B4-BE49-F238E27FC236}">
                <a16:creationId xmlns:a16="http://schemas.microsoft.com/office/drawing/2014/main" id="{078D29F1-1E98-D746-BCFA-F3679F698D85}"/>
              </a:ext>
            </a:extLst>
          </p:cNvPr>
          <p:cNvPicPr>
            <a:picLocks noChangeAspect="1"/>
          </p:cNvPicPr>
          <p:nvPr/>
        </p:nvPicPr>
        <p:blipFill rotWithShape="1">
          <a:blip r:embed="rId5"/>
          <a:srcRect l="8051" r="5016"/>
          <a:stretch/>
        </p:blipFill>
        <p:spPr>
          <a:xfrm>
            <a:off x="7228755" y="-3"/>
            <a:ext cx="4963245" cy="6858003"/>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4013681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37" name="Picture 5" descr="Table&#10;&#10;Description automatically generated">
            <a:extLst>
              <a:ext uri="{FF2B5EF4-FFF2-40B4-BE49-F238E27FC236}">
                <a16:creationId xmlns:a16="http://schemas.microsoft.com/office/drawing/2014/main" id="{C6C7F2A4-5840-4E46-AC9B-15E5CF360932}"/>
              </a:ext>
            </a:extLst>
          </p:cNvPr>
          <p:cNvPicPr>
            <a:picLocks noChangeAspect="1"/>
          </p:cNvPicPr>
          <p:nvPr/>
        </p:nvPicPr>
        <p:blipFill>
          <a:blip r:embed="rId4"/>
          <a:stretch>
            <a:fillRect/>
          </a:stretch>
        </p:blipFill>
        <p:spPr>
          <a:xfrm>
            <a:off x="284434" y="2183649"/>
            <a:ext cx="5491277" cy="1414004"/>
          </a:xfrm>
          <a:prstGeom prst="rect">
            <a:avLst/>
          </a:prstGeom>
          <a:effectLst/>
        </p:spPr>
      </p:pic>
      <p:sp>
        <p:nvSpPr>
          <p:cNvPr id="38" name="Title 1">
            <a:extLst>
              <a:ext uri="{FF2B5EF4-FFF2-40B4-BE49-F238E27FC236}">
                <a16:creationId xmlns:a16="http://schemas.microsoft.com/office/drawing/2014/main" id="{D8A513EB-B4FD-5B46-A4A2-392A98642CBE}"/>
              </a:ext>
            </a:extLst>
          </p:cNvPr>
          <p:cNvSpPr txBox="1">
            <a:spLocks/>
          </p:cNvSpPr>
          <p:nvPr/>
        </p:nvSpPr>
        <p:spPr>
          <a:xfrm>
            <a:off x="635458" y="5079631"/>
            <a:ext cx="9345155" cy="861802"/>
          </a:xfrm>
          <a:prstGeom prst="rect">
            <a:avLst/>
          </a:prstGeom>
        </p:spPr>
        <p:txBody>
          <a:bodyPr vert="horz" lIns="91440" tIns="45720" rIns="91440" bIns="45720" rtlCol="0" anchor="b">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buClrTx/>
              <a:buFontTx/>
            </a:pPr>
            <a:r>
              <a:rPr lang="en-US" sz="4800" dirty="0"/>
              <a:t>Centrality</a:t>
            </a:r>
          </a:p>
        </p:txBody>
      </p:sp>
      <p:pic>
        <p:nvPicPr>
          <p:cNvPr id="40" name="Content Placeholder 7" descr="A picture containing child art, drawing, origami&#10;&#10;Description automatically generated">
            <a:extLst>
              <a:ext uri="{FF2B5EF4-FFF2-40B4-BE49-F238E27FC236}">
                <a16:creationId xmlns:a16="http://schemas.microsoft.com/office/drawing/2014/main" id="{DAB9BB46-A7AE-F044-932E-8C83BEABCF4B}"/>
              </a:ext>
            </a:extLst>
          </p:cNvPr>
          <p:cNvPicPr>
            <a:picLocks noChangeAspect="1"/>
          </p:cNvPicPr>
          <p:nvPr/>
        </p:nvPicPr>
        <p:blipFill rotWithShape="1">
          <a:blip r:embed="rId5"/>
          <a:srcRect l="30987" r="26127"/>
          <a:stretch/>
        </p:blipFill>
        <p:spPr>
          <a:xfrm>
            <a:off x="7214414" y="20144"/>
            <a:ext cx="4342128" cy="6758346"/>
          </a:xfrm>
          <a:prstGeom prst="rect">
            <a:avLst/>
          </a:prstGeom>
          <a:effectLst/>
        </p:spPr>
      </p:pic>
    </p:spTree>
    <p:extLst>
      <p:ext uri="{BB962C8B-B14F-4D97-AF65-F5344CB8AC3E}">
        <p14:creationId xmlns:p14="http://schemas.microsoft.com/office/powerpoint/2010/main" val="3768254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 name="Title 2">
            <a:extLst>
              <a:ext uri="{FF2B5EF4-FFF2-40B4-BE49-F238E27FC236}">
                <a16:creationId xmlns:a16="http://schemas.microsoft.com/office/drawing/2014/main" id="{BD662949-98B5-46CE-B9CA-49F64B6D1580}"/>
              </a:ext>
            </a:extLst>
          </p:cNvPr>
          <p:cNvSpPr>
            <a:spLocks noGrp="1"/>
          </p:cNvSpPr>
          <p:nvPr>
            <p:ph type="title"/>
          </p:nvPr>
        </p:nvSpPr>
        <p:spPr>
          <a:xfrm>
            <a:off x="307138" y="1332778"/>
            <a:ext cx="5529866" cy="706964"/>
          </a:xfrm>
        </p:spPr>
        <p:txBody>
          <a:bodyPr/>
          <a:lstStyle/>
          <a:p>
            <a:r>
              <a:rPr lang="en-US" sz="2000" dirty="0">
                <a:solidFill>
                  <a:schemeClr val="tx1"/>
                </a:solidFill>
                <a:latin typeface="Calibri" panose="020F0502020204030204" pitchFamily="34" charset="0"/>
                <a:cs typeface="Calibri" panose="020F0502020204030204" pitchFamily="34" charset="0"/>
              </a:rPr>
              <a:t>What does 50K edges’ largest component have?</a:t>
            </a:r>
          </a:p>
        </p:txBody>
      </p:sp>
      <p:pic>
        <p:nvPicPr>
          <p:cNvPr id="2" name="Picture 3">
            <a:extLst>
              <a:ext uri="{FF2B5EF4-FFF2-40B4-BE49-F238E27FC236}">
                <a16:creationId xmlns:a16="http://schemas.microsoft.com/office/drawing/2014/main" id="{DE5C7424-E92B-D75A-CA13-0E2F627C300D}"/>
              </a:ext>
            </a:extLst>
          </p:cNvPr>
          <p:cNvPicPr>
            <a:picLocks noChangeAspect="1"/>
          </p:cNvPicPr>
          <p:nvPr/>
        </p:nvPicPr>
        <p:blipFill>
          <a:blip r:embed="rId3"/>
          <a:srcRect/>
          <a:stretch/>
        </p:blipFill>
        <p:spPr>
          <a:xfrm>
            <a:off x="307138" y="1799899"/>
            <a:ext cx="8822753" cy="4703974"/>
          </a:xfrm>
          <a:prstGeom prst="rect">
            <a:avLst/>
          </a:prstGeom>
        </p:spPr>
      </p:pic>
      <p:sp>
        <p:nvSpPr>
          <p:cNvPr id="5" name="Title 2">
            <a:extLst>
              <a:ext uri="{FF2B5EF4-FFF2-40B4-BE49-F238E27FC236}">
                <a16:creationId xmlns:a16="http://schemas.microsoft.com/office/drawing/2014/main" id="{485A883A-AF61-D569-5D30-0B66F9E5CAB3}"/>
              </a:ext>
            </a:extLst>
          </p:cNvPr>
          <p:cNvSpPr txBox="1">
            <a:spLocks/>
          </p:cNvSpPr>
          <p:nvPr/>
        </p:nvSpPr>
        <p:spPr>
          <a:xfrm>
            <a:off x="307138" y="107306"/>
            <a:ext cx="8479189" cy="7069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buClrTx/>
              <a:buFontTx/>
            </a:pPr>
            <a:r>
              <a:rPr lang="en-US" dirty="0">
                <a:solidFill>
                  <a:schemeClr val="tx1"/>
                </a:solidFill>
              </a:rPr>
              <a:t>Modeling</a:t>
            </a:r>
          </a:p>
        </p:txBody>
      </p:sp>
      <p:pic>
        <p:nvPicPr>
          <p:cNvPr id="9" name="Picture 8" descr="A picture containing plant, flower&#10;&#10;Description automatically generated">
            <a:extLst>
              <a:ext uri="{FF2B5EF4-FFF2-40B4-BE49-F238E27FC236}">
                <a16:creationId xmlns:a16="http://schemas.microsoft.com/office/drawing/2014/main" id="{83AFF38C-04AE-984F-A8FF-84D199B8CD36}"/>
              </a:ext>
            </a:extLst>
          </p:cNvPr>
          <p:cNvPicPr>
            <a:picLocks noChangeAspect="1"/>
          </p:cNvPicPr>
          <p:nvPr/>
        </p:nvPicPr>
        <p:blipFill>
          <a:blip r:embed="rId4"/>
          <a:stretch>
            <a:fillRect/>
          </a:stretch>
        </p:blipFill>
        <p:spPr>
          <a:xfrm>
            <a:off x="9355572" y="152279"/>
            <a:ext cx="2701518" cy="2466436"/>
          </a:xfrm>
          <a:prstGeom prst="rect">
            <a:avLst/>
          </a:prstGeom>
        </p:spPr>
      </p:pic>
    </p:spTree>
    <p:extLst>
      <p:ext uri="{BB962C8B-B14F-4D97-AF65-F5344CB8AC3E}">
        <p14:creationId xmlns:p14="http://schemas.microsoft.com/office/powerpoint/2010/main" val="3559009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 name="Title 2">
            <a:extLst>
              <a:ext uri="{FF2B5EF4-FFF2-40B4-BE49-F238E27FC236}">
                <a16:creationId xmlns:a16="http://schemas.microsoft.com/office/drawing/2014/main" id="{BD662949-98B5-46CE-B9CA-49F64B6D1580}"/>
              </a:ext>
            </a:extLst>
          </p:cNvPr>
          <p:cNvSpPr>
            <a:spLocks noGrp="1"/>
          </p:cNvSpPr>
          <p:nvPr>
            <p:ph type="title"/>
          </p:nvPr>
        </p:nvSpPr>
        <p:spPr>
          <a:xfrm>
            <a:off x="3817590" y="254779"/>
            <a:ext cx="4904916" cy="706964"/>
          </a:xfrm>
        </p:spPr>
        <p:txBody>
          <a:bodyPr/>
          <a:lstStyle/>
          <a:p>
            <a:r>
              <a:rPr lang="en-US" b="1" dirty="0">
                <a:solidFill>
                  <a:schemeClr val="tx1"/>
                </a:solidFill>
              </a:rPr>
              <a:t>Top 9 Transaction:</a:t>
            </a:r>
          </a:p>
        </p:txBody>
      </p:sp>
      <p:sp>
        <p:nvSpPr>
          <p:cNvPr id="342" name="Google Shape;342;g12665104cfa_0_5"/>
          <p:cNvSpPr txBox="1">
            <a:spLocks noGrp="1"/>
          </p:cNvSpPr>
          <p:nvPr>
            <p:ph idx="1"/>
          </p:nvPr>
        </p:nvSpPr>
        <p:spPr>
          <a:xfrm>
            <a:off x="534225" y="1845725"/>
            <a:ext cx="6777900" cy="4023300"/>
          </a:xfrm>
          <a:prstGeom prst="rect">
            <a:avLst/>
          </a:prstGeom>
          <a:noFill/>
          <a:ln>
            <a:noFill/>
          </a:ln>
        </p:spPr>
        <p:txBody>
          <a:bodyPr spcFirstLastPara="1" wrap="square" lIns="0" tIns="45700" rIns="0" bIns="45700" anchor="t" anchorCtr="0">
            <a:normAutofit/>
          </a:bodyPr>
          <a:lstStyle/>
          <a:p>
            <a:pPr marL="0" lvl="0" indent="0" algn="l" rtl="0">
              <a:spcBef>
                <a:spcPts val="1200"/>
              </a:spcBef>
              <a:spcAft>
                <a:spcPts val="200"/>
              </a:spcAft>
              <a:buSzPts val="1440"/>
              <a:buNone/>
            </a:pPr>
            <a:r>
              <a:rPr lang="en-US"/>
              <a:t> </a:t>
            </a:r>
            <a:endParaRPr/>
          </a:p>
        </p:txBody>
      </p:sp>
      <p:pic>
        <p:nvPicPr>
          <p:cNvPr id="4" name="Picture 4" descr="Diagram&#10;&#10;Description automatically generated">
            <a:extLst>
              <a:ext uri="{FF2B5EF4-FFF2-40B4-BE49-F238E27FC236}">
                <a16:creationId xmlns:a16="http://schemas.microsoft.com/office/drawing/2014/main" id="{BCCC56D7-5EA7-FA0C-135D-A7272664A11C}"/>
              </a:ext>
            </a:extLst>
          </p:cNvPr>
          <p:cNvPicPr>
            <a:picLocks noChangeAspect="1"/>
          </p:cNvPicPr>
          <p:nvPr/>
        </p:nvPicPr>
        <p:blipFill>
          <a:blip r:embed="rId3"/>
          <a:stretch>
            <a:fillRect/>
          </a:stretch>
        </p:blipFill>
        <p:spPr>
          <a:xfrm>
            <a:off x="327825" y="1969688"/>
            <a:ext cx="3971170" cy="3971170"/>
          </a:xfrm>
          <a:prstGeom prst="rect">
            <a:avLst/>
          </a:prstGeom>
        </p:spPr>
      </p:pic>
      <p:pic>
        <p:nvPicPr>
          <p:cNvPr id="2" name="Picture 4" descr="Chart, line chart&#10;&#10;Description automatically generated">
            <a:extLst>
              <a:ext uri="{FF2B5EF4-FFF2-40B4-BE49-F238E27FC236}">
                <a16:creationId xmlns:a16="http://schemas.microsoft.com/office/drawing/2014/main" id="{5C455348-1B8E-F703-FE4A-27250FC21C01}"/>
              </a:ext>
            </a:extLst>
          </p:cNvPr>
          <p:cNvPicPr>
            <a:picLocks noChangeAspect="1"/>
          </p:cNvPicPr>
          <p:nvPr/>
        </p:nvPicPr>
        <p:blipFill>
          <a:blip r:embed="rId4"/>
          <a:stretch>
            <a:fillRect/>
          </a:stretch>
        </p:blipFill>
        <p:spPr>
          <a:xfrm>
            <a:off x="4516083" y="1971003"/>
            <a:ext cx="3516164" cy="3974022"/>
          </a:xfrm>
          <a:prstGeom prst="rect">
            <a:avLst/>
          </a:prstGeom>
        </p:spPr>
      </p:pic>
      <p:pic>
        <p:nvPicPr>
          <p:cNvPr id="5" name="Picture 5" descr="Diagram&#10;&#10;Description automatically generated">
            <a:extLst>
              <a:ext uri="{FF2B5EF4-FFF2-40B4-BE49-F238E27FC236}">
                <a16:creationId xmlns:a16="http://schemas.microsoft.com/office/drawing/2014/main" id="{3E06D559-E9FF-C676-6053-34581B216DE9}"/>
              </a:ext>
            </a:extLst>
          </p:cNvPr>
          <p:cNvPicPr>
            <a:picLocks noChangeAspect="1"/>
          </p:cNvPicPr>
          <p:nvPr/>
        </p:nvPicPr>
        <p:blipFill>
          <a:blip r:embed="rId5"/>
          <a:stretch>
            <a:fillRect/>
          </a:stretch>
        </p:blipFill>
        <p:spPr>
          <a:xfrm>
            <a:off x="8210962" y="1967268"/>
            <a:ext cx="3790264" cy="3976010"/>
          </a:xfrm>
          <a:prstGeom prst="rect">
            <a:avLst/>
          </a:prstGeom>
        </p:spPr>
      </p:pic>
      <p:pic>
        <p:nvPicPr>
          <p:cNvPr id="8" name="Picture 5" descr="Chart&#10;&#10;Description automatically generated">
            <a:extLst>
              <a:ext uri="{FF2B5EF4-FFF2-40B4-BE49-F238E27FC236}">
                <a16:creationId xmlns:a16="http://schemas.microsoft.com/office/drawing/2014/main" id="{12F4DB24-354C-704E-9230-B4E03E9D81DF}"/>
              </a:ext>
            </a:extLst>
          </p:cNvPr>
          <p:cNvPicPr>
            <a:picLocks noChangeAspect="1"/>
          </p:cNvPicPr>
          <p:nvPr/>
        </p:nvPicPr>
        <p:blipFill>
          <a:blip r:embed="rId6"/>
          <a:stretch>
            <a:fillRect/>
          </a:stretch>
        </p:blipFill>
        <p:spPr>
          <a:xfrm>
            <a:off x="364405" y="2179248"/>
            <a:ext cx="3682940" cy="3112280"/>
          </a:xfrm>
          <a:prstGeom prst="rect">
            <a:avLst/>
          </a:prstGeom>
        </p:spPr>
      </p:pic>
    </p:spTree>
    <p:extLst>
      <p:ext uri="{BB962C8B-B14F-4D97-AF65-F5344CB8AC3E}">
        <p14:creationId xmlns:p14="http://schemas.microsoft.com/office/powerpoint/2010/main" val="728312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414E5-00B5-2A9D-AF2D-0FA475E9671B}"/>
              </a:ext>
            </a:extLst>
          </p:cNvPr>
          <p:cNvSpPr>
            <a:spLocks noGrp="1"/>
          </p:cNvSpPr>
          <p:nvPr>
            <p:ph type="title"/>
          </p:nvPr>
        </p:nvSpPr>
        <p:spPr/>
        <p:txBody>
          <a:bodyPr/>
          <a:lstStyle/>
          <a:p>
            <a:r>
              <a:rPr lang="en-US" dirty="0"/>
              <a:t>Introduction - Blockchain</a:t>
            </a:r>
          </a:p>
        </p:txBody>
      </p:sp>
      <p:sp>
        <p:nvSpPr>
          <p:cNvPr id="3" name="Text Placeholder 2">
            <a:extLst>
              <a:ext uri="{FF2B5EF4-FFF2-40B4-BE49-F238E27FC236}">
                <a16:creationId xmlns:a16="http://schemas.microsoft.com/office/drawing/2014/main" id="{92FA6B36-8118-871F-E20E-CC126D9895ED}"/>
              </a:ext>
            </a:extLst>
          </p:cNvPr>
          <p:cNvSpPr>
            <a:spLocks noGrp="1"/>
          </p:cNvSpPr>
          <p:nvPr>
            <p:ph sz="half" idx="1"/>
          </p:nvPr>
        </p:nvSpPr>
        <p:spPr>
          <a:xfrm>
            <a:off x="1154953" y="2710543"/>
            <a:ext cx="9643675" cy="3851727"/>
          </a:xfrm>
        </p:spPr>
        <p:txBody>
          <a:bodyPr>
            <a:normAutofit/>
          </a:bodyPr>
          <a:lstStyle/>
          <a:p>
            <a:pPr>
              <a:lnSpc>
                <a:spcPct val="150000"/>
              </a:lnSpc>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Blockchain is a shared database that stores data in blocks connected through cryptography, differing from traditional databases in its architecture.</a:t>
            </a:r>
          </a:p>
          <a:p>
            <a:pPr>
              <a:lnSpc>
                <a:spcPct val="150000"/>
              </a:lnSpc>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While blockchains can store various types of data, the most prevalent use case is as a ledger for transactions.</a:t>
            </a:r>
          </a:p>
          <a:p>
            <a:pPr>
              <a:lnSpc>
                <a:spcPct val="150000"/>
              </a:lnSpc>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Decentralized blockchains are immutable, meaning that once data is entered, it cannot be altered or deleted. In the case of Bitcoin, transactions are permanently recorded and publicly visible.</a:t>
            </a:r>
          </a:p>
          <a:p>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6732650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7089F51-7C12-DF41-B98B-8F890898E5C4}"/>
              </a:ext>
            </a:extLst>
          </p:cNvPr>
          <p:cNvSpPr>
            <a:spLocks noGrp="1"/>
          </p:cNvSpPr>
          <p:nvPr>
            <p:ph type="title"/>
          </p:nvPr>
        </p:nvSpPr>
        <p:spPr>
          <a:xfrm>
            <a:off x="646111" y="452718"/>
            <a:ext cx="9367319" cy="836436"/>
          </a:xfrm>
        </p:spPr>
        <p:txBody>
          <a:bodyPr vert="horz" lIns="91440" tIns="45720" rIns="91440" bIns="45720" rtlCol="0" anchor="t">
            <a:noAutofit/>
          </a:bodyPr>
          <a:lstStyle/>
          <a:p>
            <a:pPr>
              <a:spcBef>
                <a:spcPts val="0"/>
              </a:spcBef>
            </a:pPr>
            <a:r>
              <a:rPr lang="en-US" sz="4800" b="1" dirty="0">
                <a:solidFill>
                  <a:schemeClr val="tx1"/>
                </a:solidFill>
                <a:ea typeface="+mj-lt"/>
                <a:cs typeface="+mj-lt"/>
              </a:rPr>
              <a:t>Future Friends</a:t>
            </a:r>
            <a:endParaRPr lang="en-US" dirty="0"/>
          </a:p>
        </p:txBody>
      </p:sp>
      <p:pic>
        <p:nvPicPr>
          <p:cNvPr id="6" name="Content Placeholder 5" descr="A picture containing text, screenshot, font, number&#10;&#10;Description automatically generated">
            <a:extLst>
              <a:ext uri="{FF2B5EF4-FFF2-40B4-BE49-F238E27FC236}">
                <a16:creationId xmlns:a16="http://schemas.microsoft.com/office/drawing/2014/main" id="{6BA76F2F-95AF-1A45-B783-787F65BC8A4A}"/>
              </a:ext>
            </a:extLst>
          </p:cNvPr>
          <p:cNvPicPr>
            <a:picLocks noGrp="1" noChangeAspect="1"/>
          </p:cNvPicPr>
          <p:nvPr>
            <p:ph idx="1"/>
          </p:nvPr>
        </p:nvPicPr>
        <p:blipFill>
          <a:blip r:embed="rId3"/>
          <a:stretch>
            <a:fillRect/>
          </a:stretch>
        </p:blipFill>
        <p:spPr>
          <a:xfrm>
            <a:off x="1847321" y="2052637"/>
            <a:ext cx="7495461" cy="4216197"/>
          </a:xfrm>
        </p:spPr>
      </p:pic>
    </p:spTree>
    <p:extLst>
      <p:ext uri="{BB962C8B-B14F-4D97-AF65-F5344CB8AC3E}">
        <p14:creationId xmlns:p14="http://schemas.microsoft.com/office/powerpoint/2010/main" val="18648708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7" name="Picture 4">
            <a:extLst>
              <a:ext uri="{FF2B5EF4-FFF2-40B4-BE49-F238E27FC236}">
                <a16:creationId xmlns:a16="http://schemas.microsoft.com/office/drawing/2014/main" id="{9966DA1F-E28A-B247-AA43-780F6EDCD4E7}"/>
              </a:ext>
            </a:extLst>
          </p:cNvPr>
          <p:cNvPicPr>
            <a:picLocks noChangeAspect="1"/>
          </p:cNvPicPr>
          <p:nvPr/>
        </p:nvPicPr>
        <p:blipFill>
          <a:blip r:embed="rId3"/>
          <a:srcRect/>
          <a:stretch/>
        </p:blipFill>
        <p:spPr>
          <a:xfrm>
            <a:off x="4848387" y="1184520"/>
            <a:ext cx="7260237" cy="4841525"/>
          </a:xfrm>
          <a:prstGeom prst="rect">
            <a:avLst/>
          </a:prstGeom>
        </p:spPr>
      </p:pic>
      <p:pic>
        <p:nvPicPr>
          <p:cNvPr id="4" name="Picture 4">
            <a:extLst>
              <a:ext uri="{FF2B5EF4-FFF2-40B4-BE49-F238E27FC236}">
                <a16:creationId xmlns:a16="http://schemas.microsoft.com/office/drawing/2014/main" id="{8569193E-A0B7-2DC2-4C0A-F4899A3378DD}"/>
              </a:ext>
            </a:extLst>
          </p:cNvPr>
          <p:cNvPicPr>
            <a:picLocks noChangeAspect="1"/>
          </p:cNvPicPr>
          <p:nvPr/>
        </p:nvPicPr>
        <p:blipFill>
          <a:blip r:embed="rId4"/>
          <a:srcRect/>
          <a:stretch/>
        </p:blipFill>
        <p:spPr>
          <a:xfrm>
            <a:off x="4853019" y="1204033"/>
            <a:ext cx="7230976" cy="4822012"/>
          </a:xfrm>
          <a:prstGeom prst="rect">
            <a:avLst/>
          </a:prstGeom>
        </p:spPr>
      </p:pic>
      <p:sp>
        <p:nvSpPr>
          <p:cNvPr id="3" name="Title 2">
            <a:extLst>
              <a:ext uri="{FF2B5EF4-FFF2-40B4-BE49-F238E27FC236}">
                <a16:creationId xmlns:a16="http://schemas.microsoft.com/office/drawing/2014/main" id="{BD662949-98B5-46CE-B9CA-49F64B6D1580}"/>
              </a:ext>
            </a:extLst>
          </p:cNvPr>
          <p:cNvSpPr>
            <a:spLocks noGrp="1"/>
          </p:cNvSpPr>
          <p:nvPr>
            <p:ph type="title"/>
          </p:nvPr>
        </p:nvSpPr>
        <p:spPr>
          <a:xfrm>
            <a:off x="1871475" y="386347"/>
            <a:ext cx="8479189" cy="706964"/>
          </a:xfrm>
        </p:spPr>
        <p:txBody>
          <a:bodyPr/>
          <a:lstStyle/>
          <a:p>
            <a:r>
              <a:rPr lang="en-US" b="1">
                <a:solidFill>
                  <a:schemeClr val="tx1"/>
                </a:solidFill>
              </a:rPr>
              <a:t>Base Model:</a:t>
            </a:r>
          </a:p>
        </p:txBody>
      </p:sp>
      <p:sp>
        <p:nvSpPr>
          <p:cNvPr id="342" name="Google Shape;342;g12665104cfa_0_5"/>
          <p:cNvSpPr txBox="1">
            <a:spLocks noGrp="1"/>
          </p:cNvSpPr>
          <p:nvPr>
            <p:ph idx="1"/>
          </p:nvPr>
        </p:nvSpPr>
        <p:spPr>
          <a:xfrm>
            <a:off x="534225" y="1845725"/>
            <a:ext cx="6777900" cy="4023300"/>
          </a:xfrm>
          <a:prstGeom prst="rect">
            <a:avLst/>
          </a:prstGeom>
          <a:noFill/>
          <a:ln>
            <a:noFill/>
          </a:ln>
        </p:spPr>
        <p:txBody>
          <a:bodyPr spcFirstLastPara="1" wrap="square" lIns="0" tIns="45700" rIns="0" bIns="45700" anchor="t" anchorCtr="0">
            <a:normAutofit/>
          </a:bodyPr>
          <a:lstStyle/>
          <a:p>
            <a:pPr marL="0" lvl="0" indent="0" algn="l" rtl="0">
              <a:spcBef>
                <a:spcPts val="1200"/>
              </a:spcBef>
              <a:spcAft>
                <a:spcPts val="200"/>
              </a:spcAft>
              <a:buSzPts val="1440"/>
              <a:buNone/>
            </a:pPr>
            <a:r>
              <a:rPr lang="en-US"/>
              <a:t> </a:t>
            </a:r>
            <a:endParaRPr/>
          </a:p>
        </p:txBody>
      </p:sp>
      <p:pic>
        <p:nvPicPr>
          <p:cNvPr id="2" name="Picture 3">
            <a:extLst>
              <a:ext uri="{FF2B5EF4-FFF2-40B4-BE49-F238E27FC236}">
                <a16:creationId xmlns:a16="http://schemas.microsoft.com/office/drawing/2014/main" id="{A2DDDCB7-904A-1467-4B7F-4B4F4E70C3A6}"/>
              </a:ext>
            </a:extLst>
          </p:cNvPr>
          <p:cNvPicPr>
            <a:picLocks noChangeAspect="1"/>
          </p:cNvPicPr>
          <p:nvPr/>
        </p:nvPicPr>
        <p:blipFill>
          <a:blip r:embed="rId5"/>
          <a:srcRect/>
          <a:stretch/>
        </p:blipFill>
        <p:spPr>
          <a:xfrm>
            <a:off x="132510" y="1184521"/>
            <a:ext cx="4629012" cy="5345707"/>
          </a:xfrm>
          <a:prstGeom prst="rect">
            <a:avLst/>
          </a:prstGeom>
        </p:spPr>
      </p:pic>
    </p:spTree>
    <p:extLst>
      <p:ext uri="{BB962C8B-B14F-4D97-AF65-F5344CB8AC3E}">
        <p14:creationId xmlns:p14="http://schemas.microsoft.com/office/powerpoint/2010/main" val="303208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6" name="Picture 4">
            <a:extLst>
              <a:ext uri="{FF2B5EF4-FFF2-40B4-BE49-F238E27FC236}">
                <a16:creationId xmlns:a16="http://schemas.microsoft.com/office/drawing/2014/main" id="{8A924F96-E016-4042-B8CB-78C098BA6F06}"/>
              </a:ext>
            </a:extLst>
          </p:cNvPr>
          <p:cNvPicPr>
            <a:picLocks noChangeAspect="1"/>
          </p:cNvPicPr>
          <p:nvPr/>
        </p:nvPicPr>
        <p:blipFill>
          <a:blip r:embed="rId3"/>
          <a:srcRect/>
          <a:stretch/>
        </p:blipFill>
        <p:spPr>
          <a:xfrm>
            <a:off x="5361482" y="1189555"/>
            <a:ext cx="6718336" cy="4478890"/>
          </a:xfrm>
          <a:prstGeom prst="rect">
            <a:avLst/>
          </a:prstGeom>
        </p:spPr>
      </p:pic>
      <p:pic>
        <p:nvPicPr>
          <p:cNvPr id="7" name="Picture 4">
            <a:extLst>
              <a:ext uri="{FF2B5EF4-FFF2-40B4-BE49-F238E27FC236}">
                <a16:creationId xmlns:a16="http://schemas.microsoft.com/office/drawing/2014/main" id="{E6469D6B-4B1C-444D-9126-C8E79D27E32E}"/>
              </a:ext>
            </a:extLst>
          </p:cNvPr>
          <p:cNvPicPr>
            <a:picLocks noChangeAspect="1"/>
          </p:cNvPicPr>
          <p:nvPr/>
        </p:nvPicPr>
        <p:blipFill>
          <a:blip r:embed="rId4"/>
          <a:srcRect/>
          <a:stretch/>
        </p:blipFill>
        <p:spPr>
          <a:xfrm>
            <a:off x="5361483" y="1189555"/>
            <a:ext cx="6718335" cy="4478890"/>
          </a:xfrm>
          <a:prstGeom prst="rect">
            <a:avLst/>
          </a:prstGeom>
        </p:spPr>
      </p:pic>
      <p:sp>
        <p:nvSpPr>
          <p:cNvPr id="3" name="Title 2">
            <a:extLst>
              <a:ext uri="{FF2B5EF4-FFF2-40B4-BE49-F238E27FC236}">
                <a16:creationId xmlns:a16="http://schemas.microsoft.com/office/drawing/2014/main" id="{BD662949-98B5-46CE-B9CA-49F64B6D1580}"/>
              </a:ext>
            </a:extLst>
          </p:cNvPr>
          <p:cNvSpPr>
            <a:spLocks noGrp="1"/>
          </p:cNvSpPr>
          <p:nvPr>
            <p:ph type="title"/>
          </p:nvPr>
        </p:nvSpPr>
        <p:spPr>
          <a:xfrm>
            <a:off x="1871475" y="386347"/>
            <a:ext cx="8479189" cy="706964"/>
          </a:xfrm>
        </p:spPr>
        <p:txBody>
          <a:bodyPr/>
          <a:lstStyle/>
          <a:p>
            <a:r>
              <a:rPr lang="en-US" b="1" dirty="0">
                <a:solidFill>
                  <a:schemeClr val="tx1"/>
                </a:solidFill>
              </a:rPr>
              <a:t>Base Model:</a:t>
            </a:r>
          </a:p>
        </p:txBody>
      </p:sp>
      <p:sp>
        <p:nvSpPr>
          <p:cNvPr id="342" name="Google Shape;342;g12665104cfa_0_5"/>
          <p:cNvSpPr txBox="1">
            <a:spLocks noGrp="1"/>
          </p:cNvSpPr>
          <p:nvPr>
            <p:ph idx="1"/>
          </p:nvPr>
        </p:nvSpPr>
        <p:spPr>
          <a:xfrm>
            <a:off x="534225" y="1845725"/>
            <a:ext cx="6777900" cy="4023300"/>
          </a:xfrm>
          <a:prstGeom prst="rect">
            <a:avLst/>
          </a:prstGeom>
          <a:noFill/>
          <a:ln>
            <a:noFill/>
          </a:ln>
        </p:spPr>
        <p:txBody>
          <a:bodyPr spcFirstLastPara="1" wrap="square" lIns="0" tIns="45700" rIns="0" bIns="45700" anchor="t" anchorCtr="0">
            <a:normAutofit/>
          </a:bodyPr>
          <a:lstStyle/>
          <a:p>
            <a:pPr marL="0" lvl="0" indent="0" algn="l" rtl="0">
              <a:spcBef>
                <a:spcPts val="1200"/>
              </a:spcBef>
              <a:spcAft>
                <a:spcPts val="200"/>
              </a:spcAft>
              <a:buSzPts val="1440"/>
              <a:buNone/>
            </a:pPr>
            <a:r>
              <a:rPr lang="en-US"/>
              <a:t> </a:t>
            </a:r>
            <a:endParaRPr/>
          </a:p>
        </p:txBody>
      </p:sp>
      <p:pic>
        <p:nvPicPr>
          <p:cNvPr id="4" name="Picture 4">
            <a:extLst>
              <a:ext uri="{FF2B5EF4-FFF2-40B4-BE49-F238E27FC236}">
                <a16:creationId xmlns:a16="http://schemas.microsoft.com/office/drawing/2014/main" id="{8569193E-A0B7-2DC2-4C0A-F4899A3378DD}"/>
              </a:ext>
            </a:extLst>
          </p:cNvPr>
          <p:cNvPicPr>
            <a:picLocks noChangeAspect="1"/>
          </p:cNvPicPr>
          <p:nvPr/>
        </p:nvPicPr>
        <p:blipFill>
          <a:blip r:embed="rId5"/>
          <a:srcRect/>
          <a:stretch/>
        </p:blipFill>
        <p:spPr>
          <a:xfrm>
            <a:off x="227010" y="1189555"/>
            <a:ext cx="5089502" cy="5335640"/>
          </a:xfrm>
          <a:prstGeom prst="rect">
            <a:avLst/>
          </a:prstGeom>
        </p:spPr>
      </p:pic>
    </p:spTree>
    <p:extLst>
      <p:ext uri="{BB962C8B-B14F-4D97-AF65-F5344CB8AC3E}">
        <p14:creationId xmlns:p14="http://schemas.microsoft.com/office/powerpoint/2010/main" val="200117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17" name="Picture 16" descr="A picture containing diagram, line, technical drawing, plan&#10;&#10;Description automatically generated">
            <a:extLst>
              <a:ext uri="{FF2B5EF4-FFF2-40B4-BE49-F238E27FC236}">
                <a16:creationId xmlns:a16="http://schemas.microsoft.com/office/drawing/2014/main" id="{B6AA6EF5-FEEA-034D-B859-1D166D905A6B}"/>
              </a:ext>
            </a:extLst>
          </p:cNvPr>
          <p:cNvPicPr>
            <a:picLocks noChangeAspect="1"/>
          </p:cNvPicPr>
          <p:nvPr/>
        </p:nvPicPr>
        <p:blipFill>
          <a:blip r:embed="rId3"/>
          <a:stretch>
            <a:fillRect/>
          </a:stretch>
        </p:blipFill>
        <p:spPr>
          <a:xfrm>
            <a:off x="5228409" y="1476223"/>
            <a:ext cx="6081567" cy="4055522"/>
          </a:xfrm>
          <a:prstGeom prst="rect">
            <a:avLst/>
          </a:prstGeom>
        </p:spPr>
      </p:pic>
      <p:pic>
        <p:nvPicPr>
          <p:cNvPr id="15" name="Picture 14" descr="A screenshot of a computer code&#10;&#10;Description automatically generated with low confidence">
            <a:extLst>
              <a:ext uri="{FF2B5EF4-FFF2-40B4-BE49-F238E27FC236}">
                <a16:creationId xmlns:a16="http://schemas.microsoft.com/office/drawing/2014/main" id="{5205D338-EB6E-7548-AB06-B09415F1D0D5}"/>
              </a:ext>
            </a:extLst>
          </p:cNvPr>
          <p:cNvPicPr>
            <a:picLocks noChangeAspect="1"/>
          </p:cNvPicPr>
          <p:nvPr/>
        </p:nvPicPr>
        <p:blipFill>
          <a:blip r:embed="rId4"/>
          <a:stretch>
            <a:fillRect/>
          </a:stretch>
        </p:blipFill>
        <p:spPr>
          <a:xfrm>
            <a:off x="77106" y="1799897"/>
            <a:ext cx="4925193" cy="3258205"/>
          </a:xfrm>
          <a:prstGeom prst="rect">
            <a:avLst/>
          </a:prstGeom>
        </p:spPr>
      </p:pic>
      <p:pic>
        <p:nvPicPr>
          <p:cNvPr id="11" name="Picture 10">
            <a:extLst>
              <a:ext uri="{FF2B5EF4-FFF2-40B4-BE49-F238E27FC236}">
                <a16:creationId xmlns:a16="http://schemas.microsoft.com/office/drawing/2014/main" id="{87023847-7C47-6940-8FF8-73B64DF49E3A}"/>
              </a:ext>
            </a:extLst>
          </p:cNvPr>
          <p:cNvPicPr>
            <a:picLocks noChangeAspect="1"/>
          </p:cNvPicPr>
          <p:nvPr/>
        </p:nvPicPr>
        <p:blipFill>
          <a:blip r:embed="rId5"/>
          <a:srcRect/>
          <a:stretch/>
        </p:blipFill>
        <p:spPr>
          <a:xfrm>
            <a:off x="5228409" y="1093311"/>
            <a:ext cx="6300249" cy="5556857"/>
          </a:xfrm>
          <a:prstGeom prst="rect">
            <a:avLst/>
          </a:prstGeom>
        </p:spPr>
      </p:pic>
      <p:sp>
        <p:nvSpPr>
          <p:cNvPr id="3" name="Title 2">
            <a:extLst>
              <a:ext uri="{FF2B5EF4-FFF2-40B4-BE49-F238E27FC236}">
                <a16:creationId xmlns:a16="http://schemas.microsoft.com/office/drawing/2014/main" id="{BD662949-98B5-46CE-B9CA-49F64B6D1580}"/>
              </a:ext>
            </a:extLst>
          </p:cNvPr>
          <p:cNvSpPr>
            <a:spLocks noGrp="1"/>
          </p:cNvSpPr>
          <p:nvPr>
            <p:ph type="title"/>
          </p:nvPr>
        </p:nvSpPr>
        <p:spPr>
          <a:xfrm>
            <a:off x="1871475" y="386347"/>
            <a:ext cx="8479189" cy="706964"/>
          </a:xfrm>
        </p:spPr>
        <p:txBody>
          <a:bodyPr/>
          <a:lstStyle/>
          <a:p>
            <a:r>
              <a:rPr lang="en-US" b="1" dirty="0">
                <a:solidFill>
                  <a:schemeClr val="tx1"/>
                </a:solidFill>
              </a:rPr>
              <a:t>Model Improvement - 1:</a:t>
            </a:r>
          </a:p>
        </p:txBody>
      </p:sp>
      <p:pic>
        <p:nvPicPr>
          <p:cNvPr id="5" name="Picture 4" descr="A picture containing text, diagram, line, parallel&#10;&#10;Description automatically generated">
            <a:extLst>
              <a:ext uri="{FF2B5EF4-FFF2-40B4-BE49-F238E27FC236}">
                <a16:creationId xmlns:a16="http://schemas.microsoft.com/office/drawing/2014/main" id="{35EF1FE8-7C4D-4447-8727-5EFD332F4B72}"/>
              </a:ext>
            </a:extLst>
          </p:cNvPr>
          <p:cNvPicPr>
            <a:picLocks noChangeAspect="1"/>
          </p:cNvPicPr>
          <p:nvPr/>
        </p:nvPicPr>
        <p:blipFill rotWithShape="1">
          <a:blip r:embed="rId6"/>
          <a:srcRect t="5633" r="51555" b="50000"/>
          <a:stretch/>
        </p:blipFill>
        <p:spPr>
          <a:xfrm>
            <a:off x="5220981" y="1326255"/>
            <a:ext cx="6271976" cy="3830361"/>
          </a:xfrm>
          <a:prstGeom prst="rect">
            <a:avLst/>
          </a:prstGeom>
        </p:spPr>
      </p:pic>
      <p:pic>
        <p:nvPicPr>
          <p:cNvPr id="9" name="Picture 8">
            <a:extLst>
              <a:ext uri="{FF2B5EF4-FFF2-40B4-BE49-F238E27FC236}">
                <a16:creationId xmlns:a16="http://schemas.microsoft.com/office/drawing/2014/main" id="{C31E2F91-6A24-C24C-8B06-EC11366897D0}"/>
              </a:ext>
            </a:extLst>
          </p:cNvPr>
          <p:cNvPicPr>
            <a:picLocks noChangeAspect="1"/>
          </p:cNvPicPr>
          <p:nvPr/>
        </p:nvPicPr>
        <p:blipFill>
          <a:blip r:embed="rId7"/>
          <a:srcRect/>
          <a:stretch/>
        </p:blipFill>
        <p:spPr>
          <a:xfrm>
            <a:off x="94532" y="1845725"/>
            <a:ext cx="4791683" cy="3401273"/>
          </a:xfrm>
          <a:prstGeom prst="rect">
            <a:avLst/>
          </a:prstGeom>
        </p:spPr>
      </p:pic>
    </p:spTree>
    <p:extLst>
      <p:ext uri="{BB962C8B-B14F-4D97-AF65-F5344CB8AC3E}">
        <p14:creationId xmlns:p14="http://schemas.microsoft.com/office/powerpoint/2010/main" val="915667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 name="Title 2">
            <a:extLst>
              <a:ext uri="{FF2B5EF4-FFF2-40B4-BE49-F238E27FC236}">
                <a16:creationId xmlns:a16="http://schemas.microsoft.com/office/drawing/2014/main" id="{BD662949-98B5-46CE-B9CA-49F64B6D1580}"/>
              </a:ext>
            </a:extLst>
          </p:cNvPr>
          <p:cNvSpPr>
            <a:spLocks noGrp="1"/>
          </p:cNvSpPr>
          <p:nvPr>
            <p:ph type="title"/>
          </p:nvPr>
        </p:nvSpPr>
        <p:spPr>
          <a:xfrm>
            <a:off x="1871475" y="386347"/>
            <a:ext cx="8479189" cy="706964"/>
          </a:xfrm>
        </p:spPr>
        <p:txBody>
          <a:bodyPr/>
          <a:lstStyle/>
          <a:p>
            <a:r>
              <a:rPr lang="en-US" b="1" dirty="0">
                <a:solidFill>
                  <a:schemeClr val="tx1"/>
                </a:solidFill>
              </a:rPr>
              <a:t>Model Improvement - 2:</a:t>
            </a:r>
          </a:p>
        </p:txBody>
      </p:sp>
      <p:pic>
        <p:nvPicPr>
          <p:cNvPr id="9" name="Picture 8">
            <a:extLst>
              <a:ext uri="{FF2B5EF4-FFF2-40B4-BE49-F238E27FC236}">
                <a16:creationId xmlns:a16="http://schemas.microsoft.com/office/drawing/2014/main" id="{C31E2F91-6A24-C24C-8B06-EC11366897D0}"/>
              </a:ext>
            </a:extLst>
          </p:cNvPr>
          <p:cNvPicPr>
            <a:picLocks noChangeAspect="1"/>
          </p:cNvPicPr>
          <p:nvPr/>
        </p:nvPicPr>
        <p:blipFill>
          <a:blip r:embed="rId3"/>
          <a:srcRect/>
          <a:stretch/>
        </p:blipFill>
        <p:spPr>
          <a:xfrm>
            <a:off x="139502" y="1978888"/>
            <a:ext cx="4791683" cy="3134946"/>
          </a:xfrm>
          <a:prstGeom prst="rect">
            <a:avLst/>
          </a:prstGeom>
        </p:spPr>
      </p:pic>
      <p:pic>
        <p:nvPicPr>
          <p:cNvPr id="4" name="Picture 3" descr="A picture containing diagram, line, plan, technical drawing&#10;&#10;Description automatically generated">
            <a:extLst>
              <a:ext uri="{FF2B5EF4-FFF2-40B4-BE49-F238E27FC236}">
                <a16:creationId xmlns:a16="http://schemas.microsoft.com/office/drawing/2014/main" id="{D611F2F6-31AA-A04F-9CC5-C5531A7D1A29}"/>
              </a:ext>
            </a:extLst>
          </p:cNvPr>
          <p:cNvPicPr>
            <a:picLocks noChangeAspect="1"/>
          </p:cNvPicPr>
          <p:nvPr/>
        </p:nvPicPr>
        <p:blipFill>
          <a:blip r:embed="rId4"/>
          <a:stretch>
            <a:fillRect/>
          </a:stretch>
        </p:blipFill>
        <p:spPr>
          <a:xfrm>
            <a:off x="5016602" y="1319135"/>
            <a:ext cx="7035896" cy="4691921"/>
          </a:xfrm>
          <a:prstGeom prst="rect">
            <a:avLst/>
          </a:prstGeom>
        </p:spPr>
      </p:pic>
      <p:sp>
        <p:nvSpPr>
          <p:cNvPr id="6" name="TextBox 5">
            <a:extLst>
              <a:ext uri="{FF2B5EF4-FFF2-40B4-BE49-F238E27FC236}">
                <a16:creationId xmlns:a16="http://schemas.microsoft.com/office/drawing/2014/main" id="{28423C34-D49A-9940-9A4E-634C132F3F2E}"/>
              </a:ext>
            </a:extLst>
          </p:cNvPr>
          <p:cNvSpPr txBox="1"/>
          <p:nvPr/>
        </p:nvSpPr>
        <p:spPr>
          <a:xfrm>
            <a:off x="-264826" y="6177891"/>
            <a:ext cx="12317324" cy="738664"/>
          </a:xfrm>
          <a:prstGeom prst="rect">
            <a:avLst/>
          </a:prstGeom>
          <a:noFill/>
        </p:spPr>
        <p:txBody>
          <a:bodyPr wrap="square" rtlCol="0">
            <a:spAutoFit/>
          </a:bodyPr>
          <a:lstStyle/>
          <a:p>
            <a:pPr algn="r"/>
            <a:r>
              <a:rPr lang="en-US" dirty="0">
                <a:solidFill>
                  <a:schemeClr val="tx1"/>
                </a:solidFill>
                <a:latin typeface="Calibri" panose="020F0502020204030204" pitchFamily="34" charset="0"/>
                <a:cs typeface="Calibri" panose="020F0502020204030204" pitchFamily="34" charset="0"/>
              </a:rPr>
              <a:t>Geometrically Weighted </a:t>
            </a:r>
            <a:r>
              <a:rPr lang="en-US" dirty="0" err="1">
                <a:solidFill>
                  <a:schemeClr val="tx1"/>
                </a:solidFill>
                <a:latin typeface="Calibri" panose="020F0502020204030204" pitchFamily="34" charset="0"/>
                <a:cs typeface="Calibri" panose="020F0502020204030204" pitchFamily="34" charset="0"/>
              </a:rPr>
              <a:t>Dyadwise</a:t>
            </a:r>
            <a:r>
              <a:rPr lang="en-US" dirty="0">
                <a:solidFill>
                  <a:schemeClr val="tx1"/>
                </a:solidFill>
                <a:latin typeface="Calibri" panose="020F0502020204030204" pitchFamily="34" charset="0"/>
                <a:cs typeface="Calibri" panose="020F0502020204030204" pitchFamily="34" charset="0"/>
              </a:rPr>
              <a:t> Shared Partner Distribution  combination of GWESP and GWNSP</a:t>
            </a:r>
          </a:p>
          <a:p>
            <a:pPr algn="r"/>
            <a:r>
              <a:rPr lang="en-US" dirty="0">
                <a:solidFill>
                  <a:schemeClr val="tx1"/>
                </a:solidFill>
                <a:latin typeface="Calibri" panose="020F0502020204030204" pitchFamily="34" charset="0"/>
                <a:cs typeface="Calibri" panose="020F0502020204030204" pitchFamily="34" charset="0"/>
              </a:rPr>
              <a:t>Reciprocated Two-path ("RTP"): vertex </a:t>
            </a:r>
            <a:r>
              <a:rPr lang="en-US" b="0" i="0" dirty="0">
                <a:solidFill>
                  <a:schemeClr val="tx1"/>
                </a:solidFill>
                <a:effectLst/>
                <a:latin typeface="Calibri" panose="020F0502020204030204" pitchFamily="34" charset="0"/>
                <a:cs typeface="Calibri" panose="020F0502020204030204" pitchFamily="34" charset="0"/>
              </a:rPr>
              <a:t>k is an RTP shared partner of ordered pair (</a:t>
            </a:r>
            <a:r>
              <a:rPr lang="en-US" b="0" i="0" dirty="0" err="1">
                <a:solidFill>
                  <a:schemeClr val="tx1"/>
                </a:solidFill>
                <a:effectLst/>
                <a:latin typeface="Calibri" panose="020F0502020204030204" pitchFamily="34" charset="0"/>
                <a:cs typeface="Calibri" panose="020F0502020204030204" pitchFamily="34" charset="0"/>
              </a:rPr>
              <a:t>i,j</a:t>
            </a:r>
            <a:r>
              <a:rPr lang="en-US" b="0" i="0" dirty="0">
                <a:solidFill>
                  <a:schemeClr val="tx1"/>
                </a:solidFill>
                <a:effectLst/>
                <a:latin typeface="Calibri" panose="020F0502020204030204" pitchFamily="34" charset="0"/>
                <a:cs typeface="Calibri" panose="020F0502020204030204" pitchFamily="34" charset="0"/>
              </a:rPr>
              <a:t>)(</a:t>
            </a:r>
            <a:r>
              <a:rPr lang="en-US" b="0" i="1" dirty="0" err="1">
                <a:solidFill>
                  <a:schemeClr val="tx1"/>
                </a:solidFill>
                <a:effectLst/>
                <a:latin typeface="Calibri" panose="020F0502020204030204" pitchFamily="34" charset="0"/>
                <a:cs typeface="Calibri" panose="020F0502020204030204" pitchFamily="34" charset="0"/>
              </a:rPr>
              <a:t>i</a:t>
            </a:r>
            <a:r>
              <a:rPr lang="en-US" b="0" i="0" dirty="0" err="1">
                <a:solidFill>
                  <a:schemeClr val="tx1"/>
                </a:solidFill>
                <a:effectLst/>
                <a:latin typeface="Calibri" panose="020F0502020204030204" pitchFamily="34" charset="0"/>
                <a:cs typeface="Calibri" panose="020F0502020204030204" pitchFamily="34" charset="0"/>
              </a:rPr>
              <a:t>,</a:t>
            </a:r>
            <a:r>
              <a:rPr lang="en-US" b="0" i="1" dirty="0" err="1">
                <a:solidFill>
                  <a:schemeClr val="tx1"/>
                </a:solidFill>
                <a:effectLst/>
                <a:latin typeface="Calibri" panose="020F0502020204030204" pitchFamily="34" charset="0"/>
                <a:cs typeface="Calibri" panose="020F0502020204030204" pitchFamily="34" charset="0"/>
              </a:rPr>
              <a:t>j</a:t>
            </a:r>
            <a:r>
              <a:rPr lang="en-US" b="0" i="0" dirty="0">
                <a:solidFill>
                  <a:schemeClr val="tx1"/>
                </a:solidFill>
                <a:effectLst/>
                <a:latin typeface="Calibri" panose="020F0502020204030204" pitchFamily="34" charset="0"/>
                <a:cs typeface="Calibri" panose="020F0502020204030204" pitchFamily="34" charset="0"/>
              </a:rPr>
              <a:t>) </a:t>
            </a:r>
            <a:r>
              <a:rPr lang="en-US" b="0" i="0" dirty="0" err="1">
                <a:solidFill>
                  <a:schemeClr val="tx1"/>
                </a:solidFill>
                <a:effectLst/>
                <a:latin typeface="Calibri" panose="020F0502020204030204" pitchFamily="34" charset="0"/>
                <a:cs typeface="Calibri" panose="020F0502020204030204" pitchFamily="34" charset="0"/>
              </a:rPr>
              <a:t>iff</a:t>
            </a:r>
            <a:r>
              <a:rPr lang="en-US" b="0" i="0" dirty="0">
                <a:solidFill>
                  <a:schemeClr val="tx1"/>
                </a:solidFill>
                <a:effectLst/>
                <a:latin typeface="Calibri" panose="020F0502020204030204" pitchFamily="34" charset="0"/>
                <a:cs typeface="Calibri" panose="020F0502020204030204" pitchFamily="34" charset="0"/>
              </a:rPr>
              <a:t> </a:t>
            </a:r>
            <a:r>
              <a:rPr lang="en-US" b="0" i="0" dirty="0" err="1">
                <a:solidFill>
                  <a:schemeClr val="tx1"/>
                </a:solidFill>
                <a:effectLst/>
                <a:latin typeface="Calibri" panose="020F0502020204030204" pitchFamily="34" charset="0"/>
                <a:cs typeface="Calibri" panose="020F0502020204030204" pitchFamily="34" charset="0"/>
              </a:rPr>
              <a:t>i↔k↔j</a:t>
            </a:r>
            <a:r>
              <a:rPr lang="en-US" b="0" i="1" dirty="0" err="1">
                <a:solidFill>
                  <a:schemeClr val="tx1"/>
                </a:solidFill>
                <a:effectLst/>
                <a:latin typeface="Calibri" panose="020F0502020204030204" pitchFamily="34" charset="0"/>
                <a:cs typeface="Calibri" panose="020F0502020204030204" pitchFamily="34" charset="0"/>
              </a:rPr>
              <a:t>i</a:t>
            </a:r>
            <a:r>
              <a:rPr lang="en-US" b="0" i="0" dirty="0" err="1">
                <a:solidFill>
                  <a:schemeClr val="tx1"/>
                </a:solidFill>
                <a:effectLst/>
                <a:latin typeface="Calibri" panose="020F0502020204030204" pitchFamily="34" charset="0"/>
                <a:cs typeface="Calibri" panose="020F0502020204030204" pitchFamily="34" charset="0"/>
              </a:rPr>
              <a:t>↔</a:t>
            </a:r>
            <a:r>
              <a:rPr lang="en-US" b="0" i="1" dirty="0" err="1">
                <a:solidFill>
                  <a:schemeClr val="tx1"/>
                </a:solidFill>
                <a:effectLst/>
                <a:latin typeface="Calibri" panose="020F0502020204030204" pitchFamily="34" charset="0"/>
                <a:cs typeface="Calibri" panose="020F0502020204030204" pitchFamily="34" charset="0"/>
              </a:rPr>
              <a:t>k</a:t>
            </a:r>
            <a:r>
              <a:rPr lang="en-US" b="0" i="0" dirty="0" err="1">
                <a:solidFill>
                  <a:schemeClr val="tx1"/>
                </a:solidFill>
                <a:effectLst/>
                <a:latin typeface="Calibri" panose="020F0502020204030204" pitchFamily="34" charset="0"/>
                <a:cs typeface="Calibri" panose="020F0502020204030204" pitchFamily="34" charset="0"/>
              </a:rPr>
              <a:t>↔</a:t>
            </a:r>
            <a:r>
              <a:rPr lang="en-US" b="0" i="1" dirty="0" err="1">
                <a:solidFill>
                  <a:schemeClr val="tx1"/>
                </a:solidFill>
                <a:effectLst/>
                <a:latin typeface="Calibri" panose="020F0502020204030204" pitchFamily="34" charset="0"/>
                <a:cs typeface="Calibri" panose="020F0502020204030204" pitchFamily="34" charset="0"/>
              </a:rPr>
              <a:t>j</a:t>
            </a:r>
            <a:r>
              <a:rPr lang="en-US" b="0" i="0" dirty="0">
                <a:solidFill>
                  <a:schemeClr val="tx1"/>
                </a:solidFill>
                <a:effectLst/>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p>
            <a:pPr algn="r"/>
            <a:endParaRPr lang="en-US" dirty="0">
              <a:solidFill>
                <a:schemeClr val="tx1"/>
              </a:solidFill>
            </a:endParaRPr>
          </a:p>
        </p:txBody>
      </p:sp>
    </p:spTree>
    <p:extLst>
      <p:ext uri="{BB962C8B-B14F-4D97-AF65-F5344CB8AC3E}">
        <p14:creationId xmlns:p14="http://schemas.microsoft.com/office/powerpoint/2010/main" val="19226740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 name="Title 2">
            <a:extLst>
              <a:ext uri="{FF2B5EF4-FFF2-40B4-BE49-F238E27FC236}">
                <a16:creationId xmlns:a16="http://schemas.microsoft.com/office/drawing/2014/main" id="{BD662949-98B5-46CE-B9CA-49F64B6D1580}"/>
              </a:ext>
            </a:extLst>
          </p:cNvPr>
          <p:cNvSpPr>
            <a:spLocks noGrp="1"/>
          </p:cNvSpPr>
          <p:nvPr>
            <p:ph type="title"/>
          </p:nvPr>
        </p:nvSpPr>
        <p:spPr>
          <a:xfrm>
            <a:off x="1871475" y="386347"/>
            <a:ext cx="8479189" cy="706964"/>
          </a:xfrm>
        </p:spPr>
        <p:txBody>
          <a:bodyPr/>
          <a:lstStyle/>
          <a:p>
            <a:r>
              <a:rPr lang="en-US" b="1" dirty="0">
                <a:solidFill>
                  <a:schemeClr val="tx1"/>
                </a:solidFill>
              </a:rPr>
              <a:t>Model Improvement - 3:</a:t>
            </a:r>
          </a:p>
        </p:txBody>
      </p:sp>
      <p:pic>
        <p:nvPicPr>
          <p:cNvPr id="8" name="Picture 7" descr="A screenshot of a computer&#10;&#10;Description automatically generated">
            <a:extLst>
              <a:ext uri="{FF2B5EF4-FFF2-40B4-BE49-F238E27FC236}">
                <a16:creationId xmlns:a16="http://schemas.microsoft.com/office/drawing/2014/main" id="{46E3CDA0-D2CF-864C-A7B7-036F0055F459}"/>
              </a:ext>
            </a:extLst>
          </p:cNvPr>
          <p:cNvPicPr>
            <a:picLocks noChangeAspect="1"/>
          </p:cNvPicPr>
          <p:nvPr/>
        </p:nvPicPr>
        <p:blipFill>
          <a:blip r:embed="rId3"/>
          <a:stretch>
            <a:fillRect/>
          </a:stretch>
        </p:blipFill>
        <p:spPr>
          <a:xfrm>
            <a:off x="272242" y="1093311"/>
            <a:ext cx="5554014" cy="5537895"/>
          </a:xfrm>
          <a:prstGeom prst="rect">
            <a:avLst/>
          </a:prstGeom>
        </p:spPr>
      </p:pic>
      <p:pic>
        <p:nvPicPr>
          <p:cNvPr id="11" name="Picture 10" descr="A picture containing diagram, text, line, parallel&#10;&#10;Description automatically generated">
            <a:extLst>
              <a:ext uri="{FF2B5EF4-FFF2-40B4-BE49-F238E27FC236}">
                <a16:creationId xmlns:a16="http://schemas.microsoft.com/office/drawing/2014/main" id="{C80497D3-10D6-6647-A8FB-09431176F3B7}"/>
              </a:ext>
            </a:extLst>
          </p:cNvPr>
          <p:cNvPicPr>
            <a:picLocks noChangeAspect="1"/>
          </p:cNvPicPr>
          <p:nvPr/>
        </p:nvPicPr>
        <p:blipFill>
          <a:blip r:embed="rId4"/>
          <a:stretch>
            <a:fillRect/>
          </a:stretch>
        </p:blipFill>
        <p:spPr>
          <a:xfrm>
            <a:off x="5951805" y="1168261"/>
            <a:ext cx="6103022" cy="4069830"/>
          </a:xfrm>
          <a:prstGeom prst="rect">
            <a:avLst/>
          </a:prstGeom>
        </p:spPr>
      </p:pic>
    </p:spTree>
    <p:extLst>
      <p:ext uri="{BB962C8B-B14F-4D97-AF65-F5344CB8AC3E}">
        <p14:creationId xmlns:p14="http://schemas.microsoft.com/office/powerpoint/2010/main" val="8657217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 name="Title 2">
            <a:extLst>
              <a:ext uri="{FF2B5EF4-FFF2-40B4-BE49-F238E27FC236}">
                <a16:creationId xmlns:a16="http://schemas.microsoft.com/office/drawing/2014/main" id="{BD662949-98B5-46CE-B9CA-49F64B6D1580}"/>
              </a:ext>
            </a:extLst>
          </p:cNvPr>
          <p:cNvSpPr>
            <a:spLocks noGrp="1"/>
          </p:cNvSpPr>
          <p:nvPr>
            <p:ph type="title"/>
          </p:nvPr>
        </p:nvSpPr>
        <p:spPr>
          <a:xfrm>
            <a:off x="897115" y="386347"/>
            <a:ext cx="8479189" cy="706964"/>
          </a:xfrm>
        </p:spPr>
        <p:txBody>
          <a:bodyPr/>
          <a:lstStyle/>
          <a:p>
            <a:r>
              <a:rPr lang="en-US" b="1" dirty="0">
                <a:solidFill>
                  <a:schemeClr val="tx1"/>
                </a:solidFill>
              </a:rPr>
              <a:t>More ERGMs</a:t>
            </a:r>
          </a:p>
        </p:txBody>
      </p:sp>
      <p:sp>
        <p:nvSpPr>
          <p:cNvPr id="4" name="Text Placeholder 2">
            <a:extLst>
              <a:ext uri="{FF2B5EF4-FFF2-40B4-BE49-F238E27FC236}">
                <a16:creationId xmlns:a16="http://schemas.microsoft.com/office/drawing/2014/main" id="{659C73D6-BE5F-BC48-A218-086F0F5565E0}"/>
              </a:ext>
            </a:extLst>
          </p:cNvPr>
          <p:cNvSpPr txBox="1">
            <a:spLocks/>
          </p:cNvSpPr>
          <p:nvPr/>
        </p:nvSpPr>
        <p:spPr>
          <a:xfrm>
            <a:off x="703759" y="1093311"/>
            <a:ext cx="5392241" cy="5190672"/>
          </a:xfrm>
          <a:prstGeom prst="rect">
            <a:avLst/>
          </a:prstGeom>
        </p:spPr>
        <p:txBody>
          <a:bodyPr>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285750" indent="-285750">
              <a:lnSpc>
                <a:spcPct val="150000"/>
              </a:lnSpc>
              <a:buFont typeface="Wingdings" pitchFamily="2" charset="2"/>
              <a:buChar char="Ø"/>
            </a:pPr>
            <a:r>
              <a:rPr lang="en-US" dirty="0">
                <a:latin typeface="Calibri" panose="020F0502020204030204" pitchFamily="34" charset="0"/>
                <a:cs typeface="Calibri" panose="020F0502020204030204" pitchFamily="34" charset="0"/>
              </a:rPr>
              <a:t>Following constructs were explored but nothing significant came out but with more compute power can be explored on larger data set.</a:t>
            </a:r>
          </a:p>
          <a:p>
            <a:pPr marL="685800" lvl="1">
              <a:lnSpc>
                <a:spcPct val="150000"/>
              </a:lnSpc>
              <a:buFont typeface="Wingdings" pitchFamily="2" charset="2"/>
              <a:buChar char="Ø"/>
            </a:pPr>
            <a:r>
              <a:rPr lang="en-US" dirty="0">
                <a:latin typeface="Calibri" panose="020F0502020204030204" pitchFamily="34" charset="0"/>
                <a:cs typeface="Calibri" panose="020F0502020204030204" pitchFamily="34" charset="0"/>
              </a:rPr>
              <a:t>Transitive Ties</a:t>
            </a:r>
          </a:p>
          <a:p>
            <a:pPr marL="685800" lvl="1">
              <a:lnSpc>
                <a:spcPct val="150000"/>
              </a:lnSpc>
              <a:buFont typeface="Wingdings" pitchFamily="2" charset="2"/>
              <a:buChar char="Ø"/>
            </a:pPr>
            <a:r>
              <a:rPr lang="en-US" dirty="0">
                <a:latin typeface="Calibri" panose="020F0502020204030204" pitchFamily="34" charset="0"/>
                <a:cs typeface="Calibri" panose="020F0502020204030204" pitchFamily="34" charset="0"/>
              </a:rPr>
              <a:t>Cyclical Ties</a:t>
            </a:r>
          </a:p>
          <a:p>
            <a:pPr marL="685800" lvl="1">
              <a:lnSpc>
                <a:spcPct val="150000"/>
              </a:lnSpc>
              <a:buFont typeface="Wingdings" pitchFamily="2" charset="2"/>
              <a:buChar char="Ø"/>
            </a:pPr>
            <a:r>
              <a:rPr lang="en-US" dirty="0" err="1">
                <a:latin typeface="Calibri" panose="020F0502020204030204" pitchFamily="34" charset="0"/>
                <a:cs typeface="Calibri" panose="020F0502020204030204" pitchFamily="34" charset="0"/>
              </a:rPr>
              <a:t>Simmelian</a:t>
            </a:r>
            <a:r>
              <a:rPr lang="en-US" dirty="0">
                <a:latin typeface="Calibri" panose="020F0502020204030204" pitchFamily="34" charset="0"/>
                <a:cs typeface="Calibri" panose="020F0502020204030204" pitchFamily="34" charset="0"/>
              </a:rPr>
              <a:t> Ties</a:t>
            </a:r>
          </a:p>
          <a:p>
            <a:pPr marL="685800" lvl="1">
              <a:lnSpc>
                <a:spcPct val="150000"/>
              </a:lnSpc>
              <a:buFont typeface="Wingdings" pitchFamily="2" charset="2"/>
              <a:buChar char="Ø"/>
            </a:pPr>
            <a:r>
              <a:rPr lang="en-US" dirty="0" err="1">
                <a:latin typeface="Calibri" panose="020F0502020204030204" pitchFamily="34" charset="0"/>
                <a:cs typeface="Calibri" panose="020F0502020204030204" pitchFamily="34" charset="0"/>
              </a:rPr>
              <a:t>Threepath</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932524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 name="Title 2">
            <a:extLst>
              <a:ext uri="{FF2B5EF4-FFF2-40B4-BE49-F238E27FC236}">
                <a16:creationId xmlns:a16="http://schemas.microsoft.com/office/drawing/2014/main" id="{BD662949-98B5-46CE-B9CA-49F64B6D1580}"/>
              </a:ext>
            </a:extLst>
          </p:cNvPr>
          <p:cNvSpPr>
            <a:spLocks noGrp="1"/>
          </p:cNvSpPr>
          <p:nvPr>
            <p:ph type="title"/>
          </p:nvPr>
        </p:nvSpPr>
        <p:spPr>
          <a:xfrm>
            <a:off x="1871475" y="386347"/>
            <a:ext cx="8479189" cy="706964"/>
          </a:xfrm>
        </p:spPr>
        <p:txBody>
          <a:bodyPr/>
          <a:lstStyle/>
          <a:p>
            <a:r>
              <a:rPr lang="en-US" b="1" dirty="0">
                <a:solidFill>
                  <a:schemeClr val="tx1"/>
                </a:solidFill>
              </a:rPr>
              <a:t>Future Enhancements</a:t>
            </a:r>
          </a:p>
        </p:txBody>
      </p:sp>
      <p:sp>
        <p:nvSpPr>
          <p:cNvPr id="4" name="Text Placeholder 2">
            <a:extLst>
              <a:ext uri="{FF2B5EF4-FFF2-40B4-BE49-F238E27FC236}">
                <a16:creationId xmlns:a16="http://schemas.microsoft.com/office/drawing/2014/main" id="{659C73D6-BE5F-BC48-A218-086F0F5565E0}"/>
              </a:ext>
            </a:extLst>
          </p:cNvPr>
          <p:cNvSpPr txBox="1">
            <a:spLocks/>
          </p:cNvSpPr>
          <p:nvPr/>
        </p:nvSpPr>
        <p:spPr>
          <a:xfrm>
            <a:off x="703759" y="1093311"/>
            <a:ext cx="7253493" cy="5190672"/>
          </a:xfrm>
          <a:prstGeom prst="rect">
            <a:avLst/>
          </a:prstGeom>
        </p:spPr>
        <p:txBody>
          <a:bodyPr>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285750" indent="-285750">
              <a:lnSpc>
                <a:spcPct val="150000"/>
              </a:lnSpc>
              <a:buFont typeface="Wingdings" pitchFamily="2" charset="2"/>
              <a:buChar char="Ø"/>
            </a:pPr>
            <a:r>
              <a:rPr lang="en-US" dirty="0">
                <a:latin typeface="Calibri" panose="020F0502020204030204" pitchFamily="34" charset="0"/>
                <a:cs typeface="Calibri" panose="020F0502020204030204" pitchFamily="34" charset="0"/>
              </a:rPr>
              <a:t>Egocentric Networks</a:t>
            </a:r>
          </a:p>
          <a:p>
            <a:pPr marL="685800" lvl="1">
              <a:lnSpc>
                <a:spcPct val="150000"/>
              </a:lnSpc>
              <a:buFont typeface="Wingdings" pitchFamily="2" charset="2"/>
              <a:buChar char="Ø"/>
            </a:pPr>
            <a:r>
              <a:rPr lang="en-US" dirty="0">
                <a:latin typeface="Calibri" panose="020F0502020204030204" pitchFamily="34" charset="0"/>
                <a:cs typeface="Calibri" panose="020F0502020204030204" pitchFamily="34" charset="0"/>
              </a:rPr>
              <a:t>Pick top few token addresses and use the entire chain as multi layered networks.</a:t>
            </a:r>
          </a:p>
          <a:p>
            <a:pPr marL="285750" indent="-285750">
              <a:lnSpc>
                <a:spcPct val="150000"/>
              </a:lnSpc>
              <a:buFont typeface="Wingdings" pitchFamily="2" charset="2"/>
              <a:buChar char="Ø"/>
            </a:pPr>
            <a:r>
              <a:rPr lang="en-US" dirty="0">
                <a:latin typeface="Calibri" panose="020F0502020204030204" pitchFamily="34" charset="0"/>
                <a:cs typeface="Calibri" panose="020F0502020204030204" pitchFamily="34" charset="0"/>
              </a:rPr>
              <a:t>Valued ERGM</a:t>
            </a:r>
          </a:p>
          <a:p>
            <a:pPr marL="685800" lvl="1">
              <a:lnSpc>
                <a:spcPct val="150000"/>
              </a:lnSpc>
              <a:buFont typeface="Wingdings" pitchFamily="2" charset="2"/>
              <a:buChar char="Ø"/>
            </a:pPr>
            <a:r>
              <a:rPr lang="en-US" dirty="0">
                <a:latin typeface="Calibri" panose="020F0502020204030204" pitchFamily="34" charset="0"/>
                <a:cs typeface="Calibri" panose="020F0502020204030204" pitchFamily="34" charset="0"/>
              </a:rPr>
              <a:t>Edge weights are not considered so far. </a:t>
            </a:r>
          </a:p>
          <a:p>
            <a:pPr marL="685800" lvl="1">
              <a:lnSpc>
                <a:spcPct val="150000"/>
              </a:lnSpc>
              <a:buFont typeface="Wingdings" pitchFamily="2" charset="2"/>
              <a:buChar char="Ø"/>
            </a:pPr>
            <a:r>
              <a:rPr lang="en-US" dirty="0">
                <a:latin typeface="Calibri" panose="020F0502020204030204" pitchFamily="34" charset="0"/>
                <a:cs typeface="Calibri" panose="020F0502020204030204" pitchFamily="34" charset="0"/>
              </a:rPr>
              <a:t>Introduce Token address as </a:t>
            </a:r>
            <a:r>
              <a:rPr lang="en-US" dirty="0" err="1">
                <a:latin typeface="Calibri" panose="020F0502020204030204" pitchFamily="34" charset="0"/>
                <a:cs typeface="Calibri" panose="020F0502020204030204" pitchFamily="34" charset="0"/>
              </a:rPr>
              <a:t>edgematch</a:t>
            </a:r>
            <a:r>
              <a:rPr lang="en-US" dirty="0">
                <a:latin typeface="Calibri" panose="020F0502020204030204" pitchFamily="34" charset="0"/>
                <a:cs typeface="Calibri" panose="020F0502020204030204" pitchFamily="34" charset="0"/>
              </a:rPr>
              <a:t> like construct</a:t>
            </a:r>
          </a:p>
          <a:p>
            <a:pPr marL="285750" indent="-285750">
              <a:lnSpc>
                <a:spcPct val="150000"/>
              </a:lnSpc>
              <a:buFont typeface="Wingdings" pitchFamily="2" charset="2"/>
              <a:buChar char="Ø"/>
            </a:pPr>
            <a:r>
              <a:rPr lang="en-US" dirty="0">
                <a:latin typeface="Calibri" panose="020F0502020204030204" pitchFamily="34" charset="0"/>
                <a:cs typeface="Calibri" panose="020F0502020204030204" pitchFamily="34" charset="0"/>
              </a:rPr>
              <a:t>R-GNN and R-GCN</a:t>
            </a:r>
          </a:p>
          <a:p>
            <a:pPr marL="685800" lvl="1">
              <a:lnSpc>
                <a:spcPct val="150000"/>
              </a:lnSpc>
              <a:buFont typeface="Wingdings" pitchFamily="2" charset="2"/>
              <a:buChar char="Ø"/>
            </a:pPr>
            <a:r>
              <a:rPr lang="en-US" dirty="0">
                <a:latin typeface="Calibri" panose="020F0502020204030204" pitchFamily="34" charset="0"/>
                <a:cs typeface="Calibri" panose="020F0502020204030204" pitchFamily="34" charset="0"/>
              </a:rPr>
              <a:t>Neural networks and Convolutional Networks for Graphs with relational preserving algorithms</a:t>
            </a:r>
          </a:p>
        </p:txBody>
      </p:sp>
    </p:spTree>
    <p:extLst>
      <p:ext uri="{BB962C8B-B14F-4D97-AF65-F5344CB8AC3E}">
        <p14:creationId xmlns:p14="http://schemas.microsoft.com/office/powerpoint/2010/main" val="3108851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1"/>
          <p:cNvSpPr txBox="1">
            <a:spLocks noGrp="1"/>
          </p:cNvSpPr>
          <p:nvPr>
            <p:ph type="ctr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262626"/>
              </a:buClr>
              <a:buSzPts val="8000"/>
              <a:buFont typeface="Calibri"/>
              <a:buNone/>
            </a:pPr>
            <a:r>
              <a:rPr lang="en-US" sz="4800" dirty="0"/>
              <a:t>QUESTIONS</a:t>
            </a:r>
            <a:r>
              <a:rPr lang="en-US" sz="4800" dirty="0">
                <a:latin typeface="Arial"/>
                <a:ea typeface="Arial"/>
                <a:cs typeface="Arial"/>
                <a:sym typeface="Arial"/>
              </a:rPr>
              <a:t>?</a:t>
            </a:r>
            <a:br>
              <a:rPr lang="en-US" sz="4800" dirty="0"/>
            </a:br>
            <a:endParaRPr sz="4800" dirty="0"/>
          </a:p>
        </p:txBody>
      </p:sp>
      <p:sp>
        <p:nvSpPr>
          <p:cNvPr id="451" name="Google Shape;451;p11"/>
          <p:cNvSpPr txBox="1">
            <a:spLocks noGrp="1"/>
          </p:cNvSpPr>
          <p:nvPr>
            <p:ph type="subTitle" idx="1"/>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400"/>
              <a:buNone/>
            </a:pPr>
            <a:r>
              <a:rPr lang="en-US" sz="7200" dirty="0"/>
              <a:t>THANK YOU </a:t>
            </a:r>
            <a:endParaRPr sz="7200" dirty="0"/>
          </a:p>
        </p:txBody>
      </p:sp>
    </p:spTree>
    <p:extLst>
      <p:ext uri="{BB962C8B-B14F-4D97-AF65-F5344CB8AC3E}">
        <p14:creationId xmlns:p14="http://schemas.microsoft.com/office/powerpoint/2010/main" val="4033037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414E5-00B5-2A9D-AF2D-0FA475E9671B}"/>
              </a:ext>
            </a:extLst>
          </p:cNvPr>
          <p:cNvSpPr>
            <a:spLocks noGrp="1"/>
          </p:cNvSpPr>
          <p:nvPr>
            <p:ph type="title"/>
          </p:nvPr>
        </p:nvSpPr>
        <p:spPr>
          <a:xfrm>
            <a:off x="344664" y="1222641"/>
            <a:ext cx="6549167" cy="1066065"/>
          </a:xfrm>
        </p:spPr>
        <p:txBody>
          <a:bodyPr/>
          <a:lstStyle/>
          <a:p>
            <a:r>
              <a:rPr lang="en-US" dirty="0"/>
              <a:t>Fraud Analytics</a:t>
            </a:r>
          </a:p>
        </p:txBody>
      </p:sp>
      <p:sp>
        <p:nvSpPr>
          <p:cNvPr id="3" name="Text Placeholder 2">
            <a:extLst>
              <a:ext uri="{FF2B5EF4-FFF2-40B4-BE49-F238E27FC236}">
                <a16:creationId xmlns:a16="http://schemas.microsoft.com/office/drawing/2014/main" id="{92FA6B36-8118-871F-E20E-CC126D9895ED}"/>
              </a:ext>
            </a:extLst>
          </p:cNvPr>
          <p:cNvSpPr>
            <a:spLocks noGrp="1"/>
          </p:cNvSpPr>
          <p:nvPr>
            <p:ph sz="half" idx="1"/>
          </p:nvPr>
        </p:nvSpPr>
        <p:spPr>
          <a:xfrm>
            <a:off x="344664" y="2288706"/>
            <a:ext cx="9404723" cy="3416301"/>
          </a:xfrm>
        </p:spPr>
        <p:txBody>
          <a:bodyPr/>
          <a:lstStyle/>
          <a:p>
            <a:pPr>
              <a:lnSpc>
                <a:spcPct val="150000"/>
              </a:lnSpc>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main goal of Anti Money Laundering (AML) efforts is to prevent criminals from concealing the profits of their unlawful activities.</a:t>
            </a:r>
          </a:p>
          <a:p>
            <a:pPr>
              <a:lnSpc>
                <a:spcPct val="150000"/>
              </a:lnSpc>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Criminals use money laundering to make their illicit funds appear as though they were obtained legally.</a:t>
            </a:r>
          </a:p>
          <a:p>
            <a:pPr>
              <a:lnSpc>
                <a:spcPct val="150000"/>
              </a:lnSpc>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AML regulations mandate that financial institutions establish complex customer due diligence plans that assess money laundering risks and detect suspicious transactions.</a:t>
            </a:r>
          </a:p>
          <a:p>
            <a:pPr marL="137160" indent="0">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9" name="Picture 8" descr="A screenshot of a computer&#10;&#10;Description automatically generated with low confidence">
            <a:extLst>
              <a:ext uri="{FF2B5EF4-FFF2-40B4-BE49-F238E27FC236}">
                <a16:creationId xmlns:a16="http://schemas.microsoft.com/office/drawing/2014/main" id="{0B6BF6E1-089F-6F47-97AE-A4140382CDC8}"/>
              </a:ext>
            </a:extLst>
          </p:cNvPr>
          <p:cNvPicPr>
            <a:picLocks noChangeAspect="1"/>
          </p:cNvPicPr>
          <p:nvPr/>
        </p:nvPicPr>
        <p:blipFill rotWithShape="1">
          <a:blip r:embed="rId2"/>
          <a:srcRect b="72977"/>
          <a:stretch/>
        </p:blipFill>
        <p:spPr>
          <a:xfrm>
            <a:off x="7320981" y="0"/>
            <a:ext cx="4856812" cy="938530"/>
          </a:xfrm>
          <a:prstGeom prst="rect">
            <a:avLst/>
          </a:prstGeom>
        </p:spPr>
      </p:pic>
    </p:spTree>
    <p:extLst>
      <p:ext uri="{BB962C8B-B14F-4D97-AF65-F5344CB8AC3E}">
        <p14:creationId xmlns:p14="http://schemas.microsoft.com/office/powerpoint/2010/main" val="1329613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9F1E5-F992-F669-AD39-A795083BA921}"/>
              </a:ext>
            </a:extLst>
          </p:cNvPr>
          <p:cNvSpPr>
            <a:spLocks noGrp="1"/>
          </p:cNvSpPr>
          <p:nvPr>
            <p:ph type="title"/>
          </p:nvPr>
        </p:nvSpPr>
        <p:spPr>
          <a:xfrm>
            <a:off x="1001261" y="947057"/>
            <a:ext cx="2793158" cy="794657"/>
          </a:xfrm>
        </p:spPr>
        <p:txBody>
          <a:bodyPr/>
          <a:lstStyle/>
          <a:p>
            <a:r>
              <a:rPr lang="en-US" sz="4000" dirty="0"/>
              <a:t>Data Set</a:t>
            </a:r>
          </a:p>
        </p:txBody>
      </p:sp>
      <p:sp>
        <p:nvSpPr>
          <p:cNvPr id="3" name="Text Placeholder 2">
            <a:extLst>
              <a:ext uri="{FF2B5EF4-FFF2-40B4-BE49-F238E27FC236}">
                <a16:creationId xmlns:a16="http://schemas.microsoft.com/office/drawing/2014/main" id="{BA7C3433-4CCC-769D-2AF3-DAB43DB836C2}"/>
              </a:ext>
            </a:extLst>
          </p:cNvPr>
          <p:cNvSpPr>
            <a:spLocks noGrp="1"/>
          </p:cNvSpPr>
          <p:nvPr>
            <p:ph type="body" sz="half" idx="2"/>
          </p:nvPr>
        </p:nvSpPr>
        <p:spPr>
          <a:xfrm>
            <a:off x="4181477" y="833664"/>
            <a:ext cx="7253493" cy="5747018"/>
          </a:xfrm>
        </p:spPr>
        <p:txBody>
          <a:bodyPr>
            <a:noAutofit/>
          </a:bodyPr>
          <a:lstStyle/>
          <a:p>
            <a:pPr marL="285750" indent="-285750">
              <a:lnSpc>
                <a:spcPct val="150000"/>
              </a:lnSpc>
              <a:buFont typeface="Wingdings" pitchFamily="2" charset="2"/>
              <a:buChar char="Ø"/>
            </a:pPr>
            <a:r>
              <a:rPr lang="en-US" sz="1800" dirty="0">
                <a:latin typeface="Calibri" panose="020F0502020204030204" pitchFamily="34" charset="0"/>
                <a:cs typeface="Calibri" panose="020F0502020204030204" pitchFamily="34" charset="0"/>
              </a:rPr>
              <a:t>Total Data Set Size is 8.3 Gigabytes comprising of</a:t>
            </a:r>
          </a:p>
          <a:p>
            <a:pPr marL="742950" lvl="1" indent="-285750">
              <a:lnSpc>
                <a:spcPct val="150000"/>
              </a:lnSpc>
              <a:buFont typeface="Wingdings" pitchFamily="2" charset="2"/>
              <a:buChar char="Ø"/>
            </a:pPr>
            <a:r>
              <a:rPr lang="en-US" sz="1800" dirty="0">
                <a:latin typeface="Calibri" panose="020F0502020204030204" pitchFamily="34" charset="0"/>
                <a:cs typeface="Calibri" panose="020F0502020204030204" pitchFamily="34" charset="0"/>
              </a:rPr>
              <a:t>~38.9 Million Transactions having</a:t>
            </a:r>
          </a:p>
          <a:p>
            <a:pPr marL="742950" lvl="1" indent="-285750">
              <a:lnSpc>
                <a:spcPct val="150000"/>
              </a:lnSpc>
              <a:buFont typeface="Wingdings" pitchFamily="2" charset="2"/>
              <a:buChar char="Ø"/>
            </a:pPr>
            <a:r>
              <a:rPr lang="en-US" sz="1800" dirty="0">
                <a:latin typeface="Calibri" panose="020F0502020204030204" pitchFamily="34" charset="0"/>
                <a:cs typeface="Calibri" panose="020F0502020204030204" pitchFamily="34" charset="0"/>
              </a:rPr>
              <a:t>~28 Tokens, traded by</a:t>
            </a:r>
          </a:p>
          <a:p>
            <a:pPr marL="742950" lvl="1" indent="-285750">
              <a:lnSpc>
                <a:spcPct val="150000"/>
              </a:lnSpc>
              <a:buFont typeface="Wingdings" pitchFamily="2" charset="2"/>
              <a:buChar char="Ø"/>
            </a:pPr>
            <a:r>
              <a:rPr lang="en-US" sz="1800" dirty="0">
                <a:latin typeface="Calibri" panose="020F0502020204030204" pitchFamily="34" charset="0"/>
                <a:cs typeface="Calibri" panose="020F0502020204030204" pitchFamily="34" charset="0"/>
              </a:rPr>
              <a:t>~ 6.08 million entities, out of which</a:t>
            </a:r>
          </a:p>
          <a:p>
            <a:pPr marL="742950" lvl="1" indent="-285750">
              <a:lnSpc>
                <a:spcPct val="150000"/>
              </a:lnSpc>
              <a:buFont typeface="Wingdings" pitchFamily="2" charset="2"/>
              <a:buChar char="Ø"/>
            </a:pPr>
            <a:r>
              <a:rPr lang="en-US" sz="1800" dirty="0">
                <a:latin typeface="Calibri" panose="020F0502020204030204" pitchFamily="34" charset="0"/>
                <a:cs typeface="Calibri" panose="020F0502020204030204" pitchFamily="34" charset="0"/>
              </a:rPr>
              <a:t>297 entities have labelled information extracted from web containing</a:t>
            </a:r>
          </a:p>
          <a:p>
            <a:pPr marL="742950" lvl="1" indent="-285750">
              <a:lnSpc>
                <a:spcPct val="150000"/>
              </a:lnSpc>
              <a:buFont typeface="Wingdings" pitchFamily="2" charset="2"/>
              <a:buChar char="Ø"/>
            </a:pPr>
            <a:r>
              <a:rPr lang="en-US" sz="1800" dirty="0">
                <a:solidFill>
                  <a:srgbClr val="FFFFFF"/>
                </a:solidFill>
                <a:effectLst/>
                <a:latin typeface="Calibri" panose="020F0502020204030204" pitchFamily="34" charset="0"/>
                <a:cs typeface="Calibri" panose="020F0502020204030204" pitchFamily="34" charset="0"/>
              </a:rPr>
              <a:t>long chains </a:t>
            </a:r>
          </a:p>
          <a:p>
            <a:pPr marL="1200150" lvl="2" indent="-285750">
              <a:lnSpc>
                <a:spcPct val="150000"/>
              </a:lnSpc>
              <a:buFont typeface="Wingdings" pitchFamily="2" charset="2"/>
              <a:buChar char="Ø"/>
            </a:pPr>
            <a:r>
              <a:rPr lang="en-US" sz="1800" dirty="0">
                <a:solidFill>
                  <a:srgbClr val="FFFFFF"/>
                </a:solidFill>
                <a:latin typeface="Calibri" panose="020F0502020204030204" pitchFamily="34" charset="0"/>
                <a:cs typeface="Calibri" panose="020F0502020204030204" pitchFamily="34" charset="0"/>
              </a:rPr>
              <a:t>like </a:t>
            </a:r>
            <a:r>
              <a:rPr lang="en-US" sz="1800" dirty="0">
                <a:solidFill>
                  <a:srgbClr val="FFFFFF"/>
                </a:solidFill>
                <a:effectLst/>
                <a:latin typeface="Calibri" panose="020F0502020204030204" pitchFamily="34" charset="0"/>
                <a:cs typeface="Calibri" panose="020F0502020204030204" pitchFamily="34" charset="0"/>
              </a:rPr>
              <a:t>0x6f259637dcd74c767781e37bc6133cd6a68aa161 has 344,426 number of transactions</a:t>
            </a:r>
          </a:p>
          <a:p>
            <a:pPr marL="285750" indent="-285750">
              <a:lnSpc>
                <a:spcPct val="150000"/>
              </a:lnSpc>
              <a:buFont typeface="Wingdings" pitchFamily="2" charset="2"/>
              <a:buChar char="Ø"/>
            </a:pPr>
            <a:r>
              <a:rPr lang="en-US" sz="1800" dirty="0">
                <a:latin typeface="Calibri" panose="020F0502020204030204" pitchFamily="34" charset="0"/>
                <a:cs typeface="Calibri" panose="020F0502020204030204" pitchFamily="34" charset="0"/>
              </a:rPr>
              <a:t>Variables: Token _Address / From _Address / </a:t>
            </a:r>
            <a:r>
              <a:rPr lang="en-US" sz="1800" dirty="0" err="1">
                <a:latin typeface="Calibri" panose="020F0502020204030204" pitchFamily="34" charset="0"/>
                <a:cs typeface="Calibri" panose="020F0502020204030204" pitchFamily="34" charset="0"/>
              </a:rPr>
              <a:t>To_Address</a:t>
            </a:r>
            <a:r>
              <a:rPr lang="en-US" sz="1800" dirty="0">
                <a:latin typeface="Calibri" panose="020F0502020204030204" pitchFamily="34" charset="0"/>
                <a:cs typeface="Calibri" panose="020F0502020204030204" pitchFamily="34" charset="0"/>
              </a:rPr>
              <a:t> / Value</a:t>
            </a:r>
          </a:p>
          <a:p>
            <a:pPr marL="742950" lvl="1" indent="-285750">
              <a:lnSpc>
                <a:spcPct val="150000"/>
              </a:lnSpc>
              <a:buFont typeface="Wingdings" pitchFamily="2" charset="2"/>
              <a:buChar char="Ø"/>
            </a:pPr>
            <a:r>
              <a:rPr lang="en-US" sz="1800" dirty="0">
                <a:latin typeface="Calibri" panose="020F0502020204030204" pitchFamily="34" charset="0"/>
                <a:cs typeface="Calibri" panose="020F0502020204030204" pitchFamily="34" charset="0"/>
              </a:rPr>
              <a:t>and few more like </a:t>
            </a:r>
            <a:r>
              <a:rPr lang="en-US" sz="1800" dirty="0" err="1">
                <a:latin typeface="Calibri" panose="020F0502020204030204" pitchFamily="34" charset="0"/>
                <a:cs typeface="Calibri" panose="020F0502020204030204" pitchFamily="34" charset="0"/>
              </a:rPr>
              <a:t>txn_hash</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block_number</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log_index</a:t>
            </a:r>
            <a:endParaRPr lang="en-US"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79776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03"/>
        <p:cNvGrpSpPr/>
        <p:nvPr/>
      </p:nvGrpSpPr>
      <p:grpSpPr>
        <a:xfrm>
          <a:off x="0" y="0"/>
          <a:ext cx="0" cy="0"/>
          <a:chOff x="0" y="0"/>
          <a:chExt cx="0" cy="0"/>
        </a:xfrm>
      </p:grpSpPr>
      <p:sp>
        <p:nvSpPr>
          <p:cNvPr id="307" name="Google Shape;307;g12775b15230_0_1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3F3F3F"/>
              </a:buClr>
              <a:buSzPts val="4800"/>
              <a:buFont typeface="Calibri"/>
              <a:buNone/>
            </a:pPr>
            <a:r>
              <a:rPr lang="en-US" dirty="0">
                <a:solidFill>
                  <a:srgbClr val="FFFFFF"/>
                </a:solidFill>
              </a:rPr>
              <a:t>Purpose of Our Analysis</a:t>
            </a:r>
            <a:endParaRPr dirty="0"/>
          </a:p>
        </p:txBody>
      </p:sp>
      <p:sp>
        <p:nvSpPr>
          <p:cNvPr id="313" name="Google Shape;313;g12775b15230_0_14"/>
          <p:cNvSpPr txBox="1">
            <a:spLocks noGrp="1"/>
          </p:cNvSpPr>
          <p:nvPr>
            <p:ph idx="1"/>
          </p:nvPr>
        </p:nvSpPr>
        <p:spPr>
          <a:xfrm>
            <a:off x="1103313" y="2052918"/>
            <a:ext cx="5570382" cy="4195481"/>
          </a:xfrm>
          <a:prstGeom prst="rect">
            <a:avLst/>
          </a:prstGeom>
          <a:noFill/>
          <a:ln>
            <a:noFill/>
          </a:ln>
        </p:spPr>
        <p:txBody>
          <a:bodyPr spcFirstLastPara="1" wrap="square" lIns="0" tIns="45700" rIns="0" bIns="45700" anchor="ctr" anchorCtr="0">
            <a:normAutofit/>
          </a:bodyPr>
          <a:lstStyle/>
          <a:p>
            <a:pPr marL="400050" indent="-285750">
              <a:lnSpc>
                <a:spcPct val="150000"/>
              </a:lnSpc>
              <a:spcBef>
                <a:spcPts val="600"/>
              </a:spcBef>
              <a:buSzPts val="1800"/>
            </a:pPr>
            <a:r>
              <a:rPr lang="en-US" dirty="0">
                <a:solidFill>
                  <a:srgbClr val="FFFFFF"/>
                </a:solidFill>
                <a:latin typeface="Calibri" panose="020F0502020204030204" pitchFamily="34" charset="0"/>
                <a:ea typeface="Calibri" panose="020F0502020204030204" pitchFamily="34" charset="0"/>
                <a:cs typeface="Calibri" panose="020F0502020204030204" pitchFamily="34" charset="0"/>
              </a:rPr>
              <a:t>Classify groups, and segment data to search through millions of transactions to find patterns and detect fraud</a:t>
            </a:r>
          </a:p>
          <a:p>
            <a:pPr marL="400050" indent="-285750">
              <a:lnSpc>
                <a:spcPct val="150000"/>
              </a:lnSpc>
              <a:spcBef>
                <a:spcPts val="600"/>
              </a:spcBef>
              <a:buSzPts val="1800"/>
            </a:pPr>
            <a:r>
              <a:rPr lang="en-US" kern="100" dirty="0">
                <a:latin typeface="Calibri" panose="020F0502020204030204" pitchFamily="34" charset="0"/>
                <a:ea typeface="Calibri" panose="020F0502020204030204" pitchFamily="34" charset="0"/>
                <a:cs typeface="Calibri" panose="020F0502020204030204" pitchFamily="34" charset="0"/>
              </a:rPr>
              <a:t>L</a:t>
            </a:r>
            <a:r>
              <a:rPr lang="en-US" kern="100" dirty="0">
                <a:effectLst/>
                <a:latin typeface="Calibri" panose="020F0502020204030204" pitchFamily="34" charset="0"/>
                <a:ea typeface="Calibri" panose="020F0502020204030204" pitchFamily="34" charset="0"/>
                <a:cs typeface="Calibri" panose="020F0502020204030204" pitchFamily="34" charset="0"/>
              </a:rPr>
              <a:t>earn suspicious-looking transactions and use those patterns to </a:t>
            </a:r>
            <a:r>
              <a:rPr lang="en-US" kern="100" dirty="0">
                <a:latin typeface="Calibri" panose="020F0502020204030204" pitchFamily="34" charset="0"/>
                <a:ea typeface="Calibri" panose="020F0502020204030204" pitchFamily="34" charset="0"/>
                <a:cs typeface="Calibri" panose="020F0502020204030204" pitchFamily="34" charset="0"/>
              </a:rPr>
              <a:t>predict validity of future transactions realtime.</a:t>
            </a:r>
            <a:endParaRPr lang="en-US" kern="100" dirty="0">
              <a:effectLst/>
              <a:latin typeface="Calibri" panose="020F0502020204030204" pitchFamily="34" charset="0"/>
              <a:ea typeface="Calibri" panose="020F0502020204030204" pitchFamily="34" charset="0"/>
              <a:cs typeface="Calibri" panose="020F0502020204030204" pitchFamily="34" charset="0"/>
            </a:endParaRPr>
          </a:p>
          <a:p>
            <a:pPr marL="114300" indent="0">
              <a:lnSpc>
                <a:spcPct val="150000"/>
              </a:lnSpc>
              <a:spcBef>
                <a:spcPts val="600"/>
              </a:spcBef>
              <a:buSzPts val="1800"/>
              <a:buNone/>
            </a:pPr>
            <a:endParaRPr dirty="0"/>
          </a:p>
          <a:p>
            <a:pPr marL="0" lvl="0" indent="0" algn="l" rtl="0">
              <a:spcBef>
                <a:spcPts val="600"/>
              </a:spcBef>
              <a:spcAft>
                <a:spcPts val="0"/>
              </a:spcAft>
              <a:buSzPts val="1440"/>
              <a:buNone/>
            </a:pPr>
            <a:endParaRPr b="1" dirty="0">
              <a:solidFill>
                <a:srgbClr val="FFFFFF"/>
              </a:solidFill>
            </a:endParaRPr>
          </a:p>
          <a:p>
            <a:pPr marL="0" lvl="0" indent="0" algn="l" rtl="0">
              <a:spcBef>
                <a:spcPts val="600"/>
              </a:spcBef>
              <a:spcAft>
                <a:spcPts val="600"/>
              </a:spcAft>
              <a:buSzPts val="1440"/>
              <a:buNone/>
            </a:pPr>
            <a:endParaRPr b="1" dirty="0">
              <a:solidFill>
                <a:srgbClr val="FFFFFF"/>
              </a:solidFill>
            </a:endParaRPr>
          </a:p>
        </p:txBody>
      </p:sp>
      <p:pic>
        <p:nvPicPr>
          <p:cNvPr id="3" name="Picture 2">
            <a:extLst>
              <a:ext uri="{FF2B5EF4-FFF2-40B4-BE49-F238E27FC236}">
                <a16:creationId xmlns:a16="http://schemas.microsoft.com/office/drawing/2014/main" id="{127E1345-BA11-BB5D-921A-57B6CDCC336B}"/>
              </a:ext>
            </a:extLst>
          </p:cNvPr>
          <p:cNvPicPr>
            <a:picLocks noChangeAspect="1"/>
          </p:cNvPicPr>
          <p:nvPr/>
        </p:nvPicPr>
        <p:blipFill rotWithShape="1">
          <a:blip r:embed="rId3"/>
          <a:srcRect l="8479" t="3715" r="10080" b="4738"/>
          <a:stretch/>
        </p:blipFill>
        <p:spPr>
          <a:xfrm>
            <a:off x="7000814" y="1031630"/>
            <a:ext cx="4273443" cy="411038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g12665104cfa_0_26"/>
          <p:cNvSpPr txBox="1">
            <a:spLocks noGrp="1"/>
          </p:cNvSpPr>
          <p:nvPr>
            <p:ph type="title"/>
          </p:nvPr>
        </p:nvSpPr>
        <p:spPr>
          <a:xfrm>
            <a:off x="594445" y="607666"/>
            <a:ext cx="4460992" cy="923985"/>
          </a:xfrm>
          <a:prstGeom prst="rect">
            <a:avLst/>
          </a:prstGeom>
          <a:noFill/>
          <a:ln>
            <a:noFill/>
          </a:ln>
        </p:spPr>
        <p:txBody>
          <a:bodyPr spcFirstLastPara="1" wrap="square" lIns="91425" tIns="45700" rIns="91425" bIns="45700" anchor="b" anchorCtr="0">
            <a:normAutofit/>
          </a:bodyPr>
          <a:lstStyle/>
          <a:p>
            <a:pPr algn="ctr"/>
            <a:r>
              <a:rPr lang="en-US" sz="4000" dirty="0">
                <a:solidFill>
                  <a:schemeClr val="tx1"/>
                </a:solidFill>
              </a:rPr>
              <a:t>Problem Thinking</a:t>
            </a:r>
          </a:p>
        </p:txBody>
      </p:sp>
      <p:sp>
        <p:nvSpPr>
          <p:cNvPr id="5" name="Text Placeholder 2">
            <a:extLst>
              <a:ext uri="{FF2B5EF4-FFF2-40B4-BE49-F238E27FC236}">
                <a16:creationId xmlns:a16="http://schemas.microsoft.com/office/drawing/2014/main" id="{9E719EB0-4568-2F4D-ACC6-F625E4026D1A}"/>
              </a:ext>
            </a:extLst>
          </p:cNvPr>
          <p:cNvSpPr txBox="1">
            <a:spLocks/>
          </p:cNvSpPr>
          <p:nvPr/>
        </p:nvSpPr>
        <p:spPr>
          <a:xfrm>
            <a:off x="1128157" y="2009046"/>
            <a:ext cx="5130140" cy="4241288"/>
          </a:xfrm>
          <a:prstGeom prst="rect">
            <a:avLst/>
          </a:prstGeom>
        </p:spPr>
        <p:txBody>
          <a:bodyPr>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50000"/>
              </a:lnSpc>
            </a:pPr>
            <a:r>
              <a:rPr lang="en-US" sz="1600" dirty="0">
                <a:solidFill>
                  <a:schemeClr val="tx1"/>
                </a:solidFill>
                <a:latin typeface="Calibri" panose="020F0502020204030204" pitchFamily="34" charset="0"/>
                <a:cs typeface="Calibri" panose="020F0502020204030204" pitchFamily="34" charset="0"/>
              </a:rPr>
              <a:t>What is Fraud Detection</a:t>
            </a:r>
          </a:p>
          <a:p>
            <a:pPr lvl="1">
              <a:lnSpc>
                <a:spcPct val="150000"/>
              </a:lnSpc>
            </a:pPr>
            <a:r>
              <a:rPr lang="en-US" sz="1400" dirty="0">
                <a:latin typeface="Calibri" panose="020F0502020204030204" pitchFamily="34" charset="0"/>
                <a:cs typeface="Calibri" panose="020F0502020204030204" pitchFamily="34" charset="0"/>
              </a:rPr>
              <a:t>Unexpected transaction depending on historical pattern</a:t>
            </a:r>
          </a:p>
          <a:p>
            <a:pPr lvl="1">
              <a:lnSpc>
                <a:spcPct val="150000"/>
              </a:lnSpc>
            </a:pPr>
            <a:r>
              <a:rPr lang="en-US" sz="1400" dirty="0">
                <a:latin typeface="Calibri" panose="020F0502020204030204" pitchFamily="34" charset="0"/>
                <a:cs typeface="Calibri" panose="020F0502020204030204" pitchFamily="34" charset="0"/>
              </a:rPr>
              <a:t>Known methodologies like Wash Trading (self buying and selling to inflate volatility)</a:t>
            </a:r>
          </a:p>
          <a:p>
            <a:pPr lvl="1">
              <a:lnSpc>
                <a:spcPct val="150000"/>
              </a:lnSpc>
            </a:pPr>
            <a:r>
              <a:rPr lang="en-US" sz="1400" dirty="0">
                <a:latin typeface="Calibri" panose="020F0502020204030204" pitchFamily="34" charset="0"/>
                <a:cs typeface="Calibri" panose="020F0502020204030204" pitchFamily="34" charset="0"/>
              </a:rPr>
              <a:t>Boat account transactions (one large transaction is broken down into smaller pieces and routed through multiple accounts to the destination account)</a:t>
            </a:r>
          </a:p>
          <a:p>
            <a:pPr lvl="1">
              <a:lnSpc>
                <a:spcPct val="150000"/>
              </a:lnSpc>
            </a:pPr>
            <a:r>
              <a:rPr lang="en-US" sz="1400" dirty="0">
                <a:latin typeface="Calibri" panose="020F0502020204030204" pitchFamily="34" charset="0"/>
                <a:cs typeface="Calibri" panose="020F0502020204030204" pitchFamily="34" charset="0"/>
              </a:rPr>
              <a:t>Under or Over Valued instrument trading (financial terrorism)</a:t>
            </a:r>
          </a:p>
          <a:p>
            <a:pPr lvl="1">
              <a:lnSpc>
                <a:spcPct val="150000"/>
              </a:lnSpc>
            </a:pPr>
            <a:r>
              <a:rPr lang="en-US" sz="1400" dirty="0">
                <a:latin typeface="Calibri" panose="020F0502020204030204" pitchFamily="34" charset="0"/>
                <a:cs typeface="Calibri" panose="020F0502020204030204" pitchFamily="34" charset="0"/>
              </a:rPr>
              <a:t>Ransomware payments</a:t>
            </a:r>
            <a:endParaRPr lang="en-US" sz="1600" dirty="0">
              <a:solidFill>
                <a:schemeClr val="tx1"/>
              </a:solidFill>
              <a:latin typeface="Calibri" panose="020F0502020204030204" pitchFamily="34" charset="0"/>
              <a:cs typeface="Calibri" panose="020F0502020204030204" pitchFamily="34" charset="0"/>
            </a:endParaRPr>
          </a:p>
          <a:p>
            <a:pPr>
              <a:lnSpc>
                <a:spcPct val="150000"/>
              </a:lnSpc>
            </a:pPr>
            <a:endParaRPr lang="en-US" sz="1600" dirty="0">
              <a:latin typeface="Calibri" panose="020F0502020204030204" pitchFamily="34" charset="0"/>
              <a:cs typeface="Calibri" panose="020F0502020204030204" pitchFamily="34" charset="0"/>
            </a:endParaRPr>
          </a:p>
        </p:txBody>
      </p:sp>
      <p:sp>
        <p:nvSpPr>
          <p:cNvPr id="6" name="Text Placeholder 2">
            <a:extLst>
              <a:ext uri="{FF2B5EF4-FFF2-40B4-BE49-F238E27FC236}">
                <a16:creationId xmlns:a16="http://schemas.microsoft.com/office/drawing/2014/main" id="{CAE30B62-35ED-5647-A60B-9E6C4E6F8D31}"/>
              </a:ext>
            </a:extLst>
          </p:cNvPr>
          <p:cNvSpPr txBox="1">
            <a:spLocks/>
          </p:cNvSpPr>
          <p:nvPr/>
        </p:nvSpPr>
        <p:spPr>
          <a:xfrm>
            <a:off x="6801635" y="2017014"/>
            <a:ext cx="5130140" cy="4357282"/>
          </a:xfrm>
          <a:prstGeom prst="rect">
            <a:avLst/>
          </a:prstGeom>
        </p:spPr>
        <p:txBody>
          <a:bodyPr>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50000"/>
              </a:lnSpc>
            </a:pPr>
            <a:r>
              <a:rPr lang="en-US" sz="1600" dirty="0">
                <a:solidFill>
                  <a:schemeClr val="tx1"/>
                </a:solidFill>
                <a:latin typeface="Calibri" panose="020F0502020204030204" pitchFamily="34" charset="0"/>
                <a:cs typeface="Calibri" panose="020F0502020204030204" pitchFamily="34" charset="0"/>
              </a:rPr>
              <a:t>Why Network Approach</a:t>
            </a:r>
          </a:p>
          <a:p>
            <a:pPr lvl="1">
              <a:lnSpc>
                <a:spcPct val="150000"/>
              </a:lnSpc>
            </a:pPr>
            <a:r>
              <a:rPr lang="en-US" sz="1400" dirty="0">
                <a:latin typeface="Calibri" panose="020F0502020204030204" pitchFamily="34" charset="0"/>
                <a:cs typeface="Calibri" panose="020F0502020204030204" pitchFamily="34" charset="0"/>
              </a:rPr>
              <a:t>Look at the overall interaction of entities instead of per transaction</a:t>
            </a:r>
          </a:p>
          <a:p>
            <a:pPr lvl="1">
              <a:lnSpc>
                <a:spcPct val="150000"/>
              </a:lnSpc>
            </a:pPr>
            <a:r>
              <a:rPr lang="en-US" sz="1400" dirty="0">
                <a:latin typeface="Calibri" panose="020F0502020204030204" pitchFamily="34" charset="0"/>
                <a:cs typeface="Calibri" panose="020F0502020204030204" pitchFamily="34" charset="0"/>
              </a:rPr>
              <a:t>Node affinity can be measured either using features of the entity, Or purely via edge features like Dyadic, Triadic or </a:t>
            </a:r>
            <a:r>
              <a:rPr lang="en-US" sz="1400" dirty="0" err="1">
                <a:latin typeface="Calibri" panose="020F0502020204030204" pitchFamily="34" charset="0"/>
                <a:cs typeface="Calibri" panose="020F0502020204030204" pitchFamily="34" charset="0"/>
              </a:rPr>
              <a:t>Simmelian</a:t>
            </a:r>
            <a:r>
              <a:rPr lang="en-US" sz="1400" dirty="0">
                <a:latin typeface="Calibri" panose="020F0502020204030204" pitchFamily="34" charset="0"/>
                <a:cs typeface="Calibri" panose="020F0502020204030204" pitchFamily="34" charset="0"/>
              </a:rPr>
              <a:t> ties </a:t>
            </a:r>
          </a:p>
          <a:p>
            <a:pPr lvl="1">
              <a:lnSpc>
                <a:spcPct val="150000"/>
              </a:lnSpc>
            </a:pPr>
            <a:r>
              <a:rPr lang="en-US" sz="1400" dirty="0">
                <a:solidFill>
                  <a:schemeClr val="tx1"/>
                </a:solidFill>
                <a:latin typeface="Calibri" panose="020F0502020204030204" pitchFamily="34" charset="0"/>
                <a:cs typeface="Calibri" panose="020F0502020204030204" pitchFamily="34" charset="0"/>
              </a:rPr>
              <a:t>Allows integrated approach towards modelling </a:t>
            </a:r>
          </a:p>
          <a:p>
            <a:pPr lvl="2">
              <a:lnSpc>
                <a:spcPct val="150000"/>
              </a:lnSpc>
            </a:pPr>
            <a:r>
              <a:rPr lang="en-US" sz="1200" dirty="0">
                <a:solidFill>
                  <a:schemeClr val="tx1"/>
                </a:solidFill>
                <a:latin typeface="Calibri" panose="020F0502020204030204" pitchFamily="34" charset="0"/>
                <a:cs typeface="Calibri" panose="020F0502020204030204" pitchFamily="34" charset="0"/>
              </a:rPr>
              <a:t>(a) individual transaction chains </a:t>
            </a:r>
            <a:r>
              <a:rPr lang="en-US" sz="1200" dirty="0">
                <a:latin typeface="Calibri" panose="020F0502020204030204" pitchFamily="34" charset="0"/>
                <a:cs typeface="Calibri" panose="020F0502020204030204" pitchFamily="34" charset="0"/>
              </a:rPr>
              <a:t>(transactions in parts) Or</a:t>
            </a:r>
          </a:p>
          <a:p>
            <a:pPr lvl="2">
              <a:lnSpc>
                <a:spcPct val="150000"/>
              </a:lnSpc>
            </a:pPr>
            <a:r>
              <a:rPr lang="en-US" sz="1200" dirty="0">
                <a:latin typeface="Calibri" panose="020F0502020204030204" pitchFamily="34" charset="0"/>
                <a:cs typeface="Calibri" panose="020F0502020204030204" pitchFamily="34" charset="0"/>
              </a:rPr>
              <a:t> (b) overall structural hotspots (across transactions as a whole - exchanges) via constructs like multigraphs </a:t>
            </a:r>
            <a:endParaRPr lang="en-US" sz="1200" dirty="0">
              <a:solidFill>
                <a:schemeClr val="tx1"/>
              </a:solidFill>
              <a:latin typeface="Calibri" panose="020F0502020204030204" pitchFamily="34" charset="0"/>
              <a:cs typeface="Calibri" panose="020F0502020204030204" pitchFamily="34" charset="0"/>
            </a:endParaRPr>
          </a:p>
          <a:p>
            <a:pPr lvl="1">
              <a:lnSpc>
                <a:spcPct val="150000"/>
              </a:lnSpc>
            </a:pPr>
            <a:endParaRPr lang="en-US" sz="1400" dirty="0">
              <a:solidFill>
                <a:schemeClr val="tx1"/>
              </a:solidFill>
              <a:latin typeface="Calibri" panose="020F0502020204030204" pitchFamily="34" charset="0"/>
              <a:cs typeface="Calibri" panose="020F0502020204030204" pitchFamily="34" charset="0"/>
            </a:endParaRPr>
          </a:p>
          <a:p>
            <a:pPr>
              <a:lnSpc>
                <a:spcPct val="150000"/>
              </a:lnSpc>
            </a:pPr>
            <a:endParaRPr lang="en-US" sz="1600" dirty="0">
              <a:latin typeface="Calibri" panose="020F0502020204030204" pitchFamily="34" charset="0"/>
              <a:cs typeface="Calibri" panose="020F0502020204030204" pitchFamily="34" charset="0"/>
            </a:endParaRPr>
          </a:p>
        </p:txBody>
      </p:sp>
      <p:pic>
        <p:nvPicPr>
          <p:cNvPr id="4" name="Picture 3" descr="A picture containing circle, symmetry, majorelle blue, screenshot&#10;&#10;Description automatically generated">
            <a:extLst>
              <a:ext uri="{FF2B5EF4-FFF2-40B4-BE49-F238E27FC236}">
                <a16:creationId xmlns:a16="http://schemas.microsoft.com/office/drawing/2014/main" id="{B326195F-6EED-6347-8638-DFA6742EDF82}"/>
              </a:ext>
            </a:extLst>
          </p:cNvPr>
          <p:cNvPicPr>
            <a:picLocks noChangeAspect="1"/>
          </p:cNvPicPr>
          <p:nvPr/>
        </p:nvPicPr>
        <p:blipFill rotWithShape="1">
          <a:blip r:embed="rId3"/>
          <a:srcRect l="17415" t="31304" r="18730" b="2029"/>
          <a:stretch/>
        </p:blipFill>
        <p:spPr>
          <a:xfrm>
            <a:off x="9314443" y="160050"/>
            <a:ext cx="2617332" cy="206631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332"/>
        <p:cNvGrpSpPr/>
        <p:nvPr/>
      </p:nvGrpSpPr>
      <p:grpSpPr>
        <a:xfrm>
          <a:off x="0" y="0"/>
          <a:ext cx="0" cy="0"/>
          <a:chOff x="0" y="0"/>
          <a:chExt cx="0" cy="0"/>
        </a:xfrm>
      </p:grpSpPr>
      <p:sp>
        <p:nvSpPr>
          <p:cNvPr id="333" name="Google Shape;333;g12665104cfa_0_26"/>
          <p:cNvSpPr txBox="1">
            <a:spLocks noGrp="1"/>
          </p:cNvSpPr>
          <p:nvPr>
            <p:ph type="title"/>
          </p:nvPr>
        </p:nvSpPr>
        <p:spPr>
          <a:xfrm>
            <a:off x="648930" y="629267"/>
            <a:ext cx="4903731" cy="1212786"/>
          </a:xfrm>
        </p:spPr>
        <p:txBody>
          <a:bodyPr spcFirstLastPara="1" vert="horz" lIns="91440" tIns="45720" rIns="91440" bIns="45720" rtlCol="0" anchorCtr="0">
            <a:normAutofit/>
          </a:bodyPr>
          <a:lstStyle/>
          <a:p>
            <a:pPr lvl="0"/>
            <a:r>
              <a:rPr lang="en-US" dirty="0"/>
              <a:t>Sampling</a:t>
            </a:r>
          </a:p>
        </p:txBody>
      </p:sp>
      <p:sp>
        <p:nvSpPr>
          <p:cNvPr id="8" name="Content Placeholder 7">
            <a:extLst>
              <a:ext uri="{FF2B5EF4-FFF2-40B4-BE49-F238E27FC236}">
                <a16:creationId xmlns:a16="http://schemas.microsoft.com/office/drawing/2014/main" id="{05103E23-4CA4-784E-9C1D-D34E80E82B2A}"/>
              </a:ext>
            </a:extLst>
          </p:cNvPr>
          <p:cNvSpPr>
            <a:spLocks noGrp="1"/>
          </p:cNvSpPr>
          <p:nvPr>
            <p:ph idx="1"/>
          </p:nvPr>
        </p:nvSpPr>
        <p:spPr>
          <a:xfrm>
            <a:off x="262632" y="1574711"/>
            <a:ext cx="4792790" cy="4196185"/>
          </a:xfrm>
        </p:spPr>
        <p:txBody>
          <a:bodyPr>
            <a:normAutofit fontScale="85000" lnSpcReduction="20000"/>
          </a:bodyPr>
          <a:lstStyle/>
          <a:p>
            <a:pPr marL="457200" indent="-342900" defTabSz="457200">
              <a:spcBef>
                <a:spcPts val="1000"/>
              </a:spcBef>
              <a:buClr>
                <a:schemeClr val="bg2">
                  <a:lumMod val="40000"/>
                  <a:lumOff val="60000"/>
                </a:schemeClr>
              </a:buClr>
              <a:buSzPct val="80000"/>
              <a:buFont typeface="Wingdings 3" charset="2"/>
              <a:buChar char=""/>
            </a:pPr>
            <a:r>
              <a:rPr lang="en-US" kern="1200" dirty="0">
                <a:latin typeface="Calibri" panose="020F0502020204030204" pitchFamily="34" charset="0"/>
                <a:cs typeface="Calibri" panose="020F0502020204030204" pitchFamily="34" charset="0"/>
              </a:rPr>
              <a:t>Why trimming first instead of sampling? </a:t>
            </a:r>
          </a:p>
          <a:p>
            <a:pPr marL="857250" lvl="1" indent="-342900"/>
            <a:r>
              <a:rPr lang="en-US" dirty="0">
                <a:latin typeface="Calibri" panose="020F0502020204030204" pitchFamily="34" charset="0"/>
                <a:cs typeface="Calibri" panose="020F0502020204030204" pitchFamily="34" charset="0"/>
              </a:rPr>
              <a:t>Basic operations are computationally prohibitive</a:t>
            </a:r>
          </a:p>
          <a:p>
            <a:pPr marL="857250" lvl="1" indent="-342900"/>
            <a:r>
              <a:rPr lang="en-US" kern="1200" dirty="0">
                <a:latin typeface="Calibri" panose="020F0502020204030204" pitchFamily="34" charset="0"/>
                <a:cs typeface="Calibri" panose="020F0502020204030204" pitchFamily="34" charset="0"/>
              </a:rPr>
              <a:t>28 tokens to 3</a:t>
            </a:r>
            <a:r>
              <a:rPr lang="en-US" dirty="0">
                <a:latin typeface="Calibri" panose="020F0502020204030204" pitchFamily="34" charset="0"/>
                <a:cs typeface="Calibri" panose="020F0502020204030204" pitchFamily="34" charset="0"/>
              </a:rPr>
              <a:t>1million transactions offers good choice of ‘Top N’ transactions for large ’N’.</a:t>
            </a:r>
            <a:endParaRPr lang="en-US" kern="1200" dirty="0">
              <a:latin typeface="Calibri" panose="020F0502020204030204" pitchFamily="34" charset="0"/>
              <a:cs typeface="Calibri" panose="020F0502020204030204" pitchFamily="34" charset="0"/>
            </a:endParaRPr>
          </a:p>
          <a:p>
            <a:pPr marL="457200" indent="-342900" defTabSz="457200">
              <a:spcBef>
                <a:spcPts val="1000"/>
              </a:spcBef>
              <a:buClr>
                <a:schemeClr val="bg2">
                  <a:lumMod val="40000"/>
                  <a:lumOff val="60000"/>
                </a:schemeClr>
              </a:buClr>
              <a:buSzPct val="80000"/>
              <a:buFont typeface="Wingdings 3" charset="2"/>
              <a:buChar char=""/>
            </a:pPr>
            <a:r>
              <a:rPr lang="en-US" kern="1200" dirty="0">
                <a:latin typeface="Calibri" panose="020F0502020204030204" pitchFamily="34" charset="0"/>
                <a:cs typeface="Calibri" panose="020F0502020204030204" pitchFamily="34" charset="0"/>
              </a:rPr>
              <a:t>Approach A</a:t>
            </a:r>
          </a:p>
          <a:p>
            <a:pPr marL="685800" lvl="1" indent="-171450"/>
            <a:r>
              <a:rPr lang="en-US" kern="12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Choose the </a:t>
            </a:r>
            <a:r>
              <a:rPr lang="en-US" kern="1200" dirty="0">
                <a:latin typeface="Calibri" panose="020F0502020204030204" pitchFamily="34" charset="0"/>
                <a:cs typeface="Calibri" panose="020F0502020204030204" pitchFamily="34" charset="0"/>
              </a:rPr>
              <a:t>largest component out of a network formed with 50k transactions.</a:t>
            </a:r>
          </a:p>
          <a:p>
            <a:pPr marL="685800" lvl="1" indent="-171450"/>
            <a:r>
              <a:rPr lang="en-US" kern="1200" dirty="0">
                <a:latin typeface="Calibri" panose="020F0502020204030204" pitchFamily="34" charset="0"/>
                <a:cs typeface="Calibri" panose="020F0502020204030204" pitchFamily="34" charset="0"/>
              </a:rPr>
              <a:t>Offers intuitive explanation of the model strength corresponding to biggest conglomerate of isolated transaction of th</a:t>
            </a:r>
            <a:r>
              <a:rPr lang="en-US" dirty="0">
                <a:latin typeface="Calibri" panose="020F0502020204030204" pitchFamily="34" charset="0"/>
                <a:cs typeface="Calibri" panose="020F0502020204030204" pitchFamily="34" charset="0"/>
              </a:rPr>
              <a:t>e whole network.</a:t>
            </a:r>
            <a:endParaRPr lang="en-US" kern="1200" dirty="0">
              <a:latin typeface="Calibri" panose="020F0502020204030204" pitchFamily="34" charset="0"/>
              <a:cs typeface="Calibri" panose="020F0502020204030204" pitchFamily="34" charset="0"/>
            </a:endParaRPr>
          </a:p>
          <a:p>
            <a:pPr marL="457200" indent="-342900" defTabSz="457200">
              <a:spcBef>
                <a:spcPts val="1000"/>
              </a:spcBef>
              <a:buClr>
                <a:schemeClr val="bg2">
                  <a:lumMod val="40000"/>
                  <a:lumOff val="60000"/>
                </a:schemeClr>
              </a:buClr>
              <a:buSzPct val="80000"/>
              <a:buFont typeface="Wingdings 3" charset="2"/>
              <a:buChar char=""/>
            </a:pPr>
            <a:r>
              <a:rPr lang="en-US" kern="1200" dirty="0">
                <a:latin typeface="Calibri" panose="020F0502020204030204" pitchFamily="34" charset="0"/>
                <a:cs typeface="Calibri" panose="020F0502020204030204" pitchFamily="34" charset="0"/>
              </a:rPr>
              <a:t>Approach B</a:t>
            </a:r>
          </a:p>
          <a:p>
            <a:pPr marL="685800" lvl="1" indent="-171450"/>
            <a:r>
              <a:rPr lang="en-US" kern="1200" dirty="0">
                <a:latin typeface="Calibri" panose="020F0502020204030204" pitchFamily="34" charset="0"/>
                <a:cs typeface="Calibri" panose="020F0502020204030204" pitchFamily="34" charset="0"/>
              </a:rPr>
              <a:t> Simple Random Sampling of 120K or more transactions</a:t>
            </a:r>
          </a:p>
          <a:p>
            <a:pPr marL="685800" lvl="1" indent="-171450"/>
            <a:r>
              <a:rPr lang="en-US" dirty="0">
                <a:latin typeface="Calibri" panose="020F0502020204030204" pitchFamily="34" charset="0"/>
                <a:cs typeface="Calibri" panose="020F0502020204030204" pitchFamily="34" charset="0"/>
              </a:rPr>
              <a:t> It will be shown later, it is hard to retain the shape of the overall network using random sampling.</a:t>
            </a:r>
            <a:endParaRPr lang="en-US" kern="1200" dirty="0">
              <a:latin typeface="Calibri" panose="020F0502020204030204" pitchFamily="34" charset="0"/>
              <a:cs typeface="Calibri" panose="020F0502020204030204" pitchFamily="34" charset="0"/>
            </a:endParaRPr>
          </a:p>
          <a:p>
            <a:pPr marL="457200" indent="-342900" defTabSz="457200">
              <a:spcBef>
                <a:spcPts val="1000"/>
              </a:spcBef>
              <a:buClr>
                <a:schemeClr val="bg2">
                  <a:lumMod val="40000"/>
                  <a:lumOff val="60000"/>
                </a:schemeClr>
              </a:buClr>
              <a:buSzPct val="80000"/>
              <a:buFont typeface="Wingdings 3" charset="2"/>
              <a:buChar char=""/>
            </a:pPr>
            <a:endParaRPr lang="en-US" kern="1200" dirty="0">
              <a:latin typeface="Calibri" panose="020F0502020204030204" pitchFamily="34" charset="0"/>
              <a:cs typeface="Calibri" panose="020F0502020204030204" pitchFamily="34" charset="0"/>
            </a:endParaRPr>
          </a:p>
        </p:txBody>
      </p:sp>
      <p:pic>
        <p:nvPicPr>
          <p:cNvPr id="3" name="Picture 3">
            <a:extLst>
              <a:ext uri="{FF2B5EF4-FFF2-40B4-BE49-F238E27FC236}">
                <a16:creationId xmlns:a16="http://schemas.microsoft.com/office/drawing/2014/main" id="{FB3DFD13-B7CD-5732-7CFF-E6A552A2D410}"/>
              </a:ext>
            </a:extLst>
          </p:cNvPr>
          <p:cNvPicPr>
            <a:picLocks noChangeAspect="1"/>
          </p:cNvPicPr>
          <p:nvPr/>
        </p:nvPicPr>
        <p:blipFill>
          <a:blip r:embed="rId4"/>
          <a:stretch>
            <a:fillRect/>
          </a:stretch>
        </p:blipFill>
        <p:spPr>
          <a:xfrm>
            <a:off x="5082140" y="444161"/>
            <a:ext cx="7003843" cy="5625335"/>
          </a:xfrm>
          <a:prstGeom prst="rect">
            <a:avLst/>
          </a:prstGeom>
          <a:effectLst>
            <a:outerShdw blurRad="50800" dist="38100" dir="5400000" algn="t" rotWithShape="0">
              <a:prstClr val="black">
                <a:alpha val="43000"/>
              </a:prstClr>
            </a:outerShdw>
          </a:effectLst>
        </p:spPr>
      </p:pic>
      <p:sp>
        <p:nvSpPr>
          <p:cNvPr id="26" name="Google Shape;333;g12665104cfa_0_26">
            <a:extLst>
              <a:ext uri="{FF2B5EF4-FFF2-40B4-BE49-F238E27FC236}">
                <a16:creationId xmlns:a16="http://schemas.microsoft.com/office/drawing/2014/main" id="{2BF9C39A-C4BF-BF47-9A71-295092C02409}"/>
              </a:ext>
            </a:extLst>
          </p:cNvPr>
          <p:cNvSpPr txBox="1">
            <a:spLocks/>
          </p:cNvSpPr>
          <p:nvPr/>
        </p:nvSpPr>
        <p:spPr>
          <a:xfrm>
            <a:off x="5082140" y="6087913"/>
            <a:ext cx="3564835" cy="346628"/>
          </a:xfrm>
          <a:prstGeom prst="rect">
            <a:avLst/>
          </a:prstGeom>
        </p:spPr>
        <p:txBody>
          <a:bodyPr spcFirstLastPara="1" vert="horz" lIns="91440" tIns="45720" rIns="91440" bIns="45720" rtlCol="0" anchor="t" anchorCtr="0">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buClrTx/>
              <a:buFontTx/>
            </a:pPr>
            <a:r>
              <a:rPr lang="en-US" sz="1000" i="1" dirty="0"/>
              <a:t>Screenshot of Interactive Plot from just 10k transactions</a:t>
            </a:r>
          </a:p>
        </p:txBody>
      </p:sp>
    </p:spTree>
    <p:extLst>
      <p:ext uri="{BB962C8B-B14F-4D97-AF65-F5344CB8AC3E}">
        <p14:creationId xmlns:p14="http://schemas.microsoft.com/office/powerpoint/2010/main" val="3999110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 name="Title 2">
            <a:extLst>
              <a:ext uri="{FF2B5EF4-FFF2-40B4-BE49-F238E27FC236}">
                <a16:creationId xmlns:a16="http://schemas.microsoft.com/office/drawing/2014/main" id="{BD662949-98B5-46CE-B9CA-49F64B6D1580}"/>
              </a:ext>
            </a:extLst>
          </p:cNvPr>
          <p:cNvSpPr>
            <a:spLocks noGrp="1"/>
          </p:cNvSpPr>
          <p:nvPr>
            <p:ph type="title"/>
          </p:nvPr>
        </p:nvSpPr>
        <p:spPr>
          <a:xfrm>
            <a:off x="534066" y="710260"/>
            <a:ext cx="9537586" cy="706964"/>
          </a:xfrm>
        </p:spPr>
        <p:txBody>
          <a:bodyPr/>
          <a:lstStyle/>
          <a:p>
            <a:r>
              <a:rPr lang="en-US" dirty="0">
                <a:solidFill>
                  <a:schemeClr val="tx1"/>
                </a:solidFill>
              </a:rPr>
              <a:t>Approach A – Largest Component</a:t>
            </a:r>
          </a:p>
        </p:txBody>
      </p:sp>
      <p:grpSp>
        <p:nvGrpSpPr>
          <p:cNvPr id="8" name="Group 7">
            <a:extLst>
              <a:ext uri="{FF2B5EF4-FFF2-40B4-BE49-F238E27FC236}">
                <a16:creationId xmlns:a16="http://schemas.microsoft.com/office/drawing/2014/main" id="{24E3EB86-1C50-F14A-BDC4-7247C05D7C94}"/>
              </a:ext>
            </a:extLst>
          </p:cNvPr>
          <p:cNvGrpSpPr/>
          <p:nvPr/>
        </p:nvGrpSpPr>
        <p:grpSpPr>
          <a:xfrm>
            <a:off x="643383" y="1534758"/>
            <a:ext cx="5214078" cy="4889981"/>
            <a:chOff x="643383" y="1534758"/>
            <a:chExt cx="5452617" cy="4926046"/>
          </a:xfrm>
        </p:grpSpPr>
        <p:sp>
          <p:nvSpPr>
            <p:cNvPr id="2" name="TextBox 1">
              <a:extLst>
                <a:ext uri="{FF2B5EF4-FFF2-40B4-BE49-F238E27FC236}">
                  <a16:creationId xmlns:a16="http://schemas.microsoft.com/office/drawing/2014/main" id="{7FA69E7A-062C-FF71-5EF9-0EC3613B3368}"/>
                </a:ext>
              </a:extLst>
            </p:cNvPr>
            <p:cNvSpPr txBox="1"/>
            <p:nvPr/>
          </p:nvSpPr>
          <p:spPr>
            <a:xfrm>
              <a:off x="643383" y="6183805"/>
              <a:ext cx="367873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tx1"/>
                  </a:solidFill>
                  <a:latin typeface="Calibri" panose="020F0502020204030204" pitchFamily="34" charset="0"/>
                  <a:cs typeface="Calibri" panose="020F0502020204030204" pitchFamily="34" charset="0"/>
                </a:rPr>
                <a:t>Largest Component of first 50,000 transactions</a:t>
              </a:r>
            </a:p>
          </p:txBody>
        </p:sp>
        <p:pic>
          <p:nvPicPr>
            <p:cNvPr id="4" name="Picture 4" descr="Diagram, schematic&#10;&#10;Description automatically generated">
              <a:extLst>
                <a:ext uri="{FF2B5EF4-FFF2-40B4-BE49-F238E27FC236}">
                  <a16:creationId xmlns:a16="http://schemas.microsoft.com/office/drawing/2014/main" id="{61C9239F-40B9-679D-DEBC-1D1B68C2988E}"/>
                </a:ext>
              </a:extLst>
            </p:cNvPr>
            <p:cNvPicPr>
              <a:picLocks noChangeAspect="1"/>
            </p:cNvPicPr>
            <p:nvPr/>
          </p:nvPicPr>
          <p:blipFill>
            <a:blip r:embed="rId3"/>
            <a:stretch>
              <a:fillRect/>
            </a:stretch>
          </p:blipFill>
          <p:spPr>
            <a:xfrm>
              <a:off x="643384" y="1534758"/>
              <a:ext cx="5452616" cy="4531513"/>
            </a:xfrm>
            <a:prstGeom prst="rect">
              <a:avLst/>
            </a:prstGeom>
          </p:spPr>
        </p:pic>
      </p:grpSp>
      <p:grpSp>
        <p:nvGrpSpPr>
          <p:cNvPr id="9" name="Group 8">
            <a:extLst>
              <a:ext uri="{FF2B5EF4-FFF2-40B4-BE49-F238E27FC236}">
                <a16:creationId xmlns:a16="http://schemas.microsoft.com/office/drawing/2014/main" id="{E3B51B4A-1A75-884B-ADA5-E4338DA5807E}"/>
              </a:ext>
            </a:extLst>
          </p:cNvPr>
          <p:cNvGrpSpPr/>
          <p:nvPr/>
        </p:nvGrpSpPr>
        <p:grpSpPr>
          <a:xfrm>
            <a:off x="6095999" y="1534758"/>
            <a:ext cx="5875323" cy="4756992"/>
            <a:chOff x="6095999" y="1534758"/>
            <a:chExt cx="5875323" cy="4756992"/>
          </a:xfrm>
        </p:grpSpPr>
        <p:pic>
          <p:nvPicPr>
            <p:cNvPr id="5" name="Picture 5" descr="A picture containing air&#10;&#10;Description automatically generated">
              <a:extLst>
                <a:ext uri="{FF2B5EF4-FFF2-40B4-BE49-F238E27FC236}">
                  <a16:creationId xmlns:a16="http://schemas.microsoft.com/office/drawing/2014/main" id="{364AB109-328E-57DC-2D2B-A123CD135EEE}"/>
                </a:ext>
              </a:extLst>
            </p:cNvPr>
            <p:cNvPicPr>
              <a:picLocks noChangeAspect="1"/>
            </p:cNvPicPr>
            <p:nvPr/>
          </p:nvPicPr>
          <p:blipFill>
            <a:blip r:embed="rId4"/>
            <a:stretch>
              <a:fillRect/>
            </a:stretch>
          </p:blipFill>
          <p:spPr>
            <a:xfrm>
              <a:off x="6095999" y="1534758"/>
              <a:ext cx="5875323" cy="4362459"/>
            </a:xfrm>
            <a:prstGeom prst="rect">
              <a:avLst/>
            </a:prstGeom>
          </p:spPr>
        </p:pic>
        <p:sp>
          <p:nvSpPr>
            <p:cNvPr id="10" name="TextBox 9">
              <a:extLst>
                <a:ext uri="{FF2B5EF4-FFF2-40B4-BE49-F238E27FC236}">
                  <a16:creationId xmlns:a16="http://schemas.microsoft.com/office/drawing/2014/main" id="{5A54A15D-86C1-F244-ADE8-09995229D8A8}"/>
                </a:ext>
              </a:extLst>
            </p:cNvPr>
            <p:cNvSpPr txBox="1"/>
            <p:nvPr/>
          </p:nvSpPr>
          <p:spPr>
            <a:xfrm>
              <a:off x="6095999" y="6014751"/>
              <a:ext cx="315999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tx1"/>
                  </a:solidFill>
                  <a:latin typeface="Calibri" panose="020F0502020204030204" pitchFamily="34" charset="0"/>
                  <a:cs typeface="Calibri" panose="020F0502020204030204" pitchFamily="34" charset="0"/>
                </a:rPr>
                <a:t>Zoomed out view of the largest component</a:t>
              </a:r>
            </a:p>
          </p:txBody>
        </p:sp>
      </p:grpSp>
      <p:pic>
        <p:nvPicPr>
          <p:cNvPr id="13" name="Picture 3" descr="A picture containing background pattern&#10;&#10;Description automatically generated">
            <a:extLst>
              <a:ext uri="{FF2B5EF4-FFF2-40B4-BE49-F238E27FC236}">
                <a16:creationId xmlns:a16="http://schemas.microsoft.com/office/drawing/2014/main" id="{84759F2D-FAF2-2A4A-BF2F-5A5606D8FB21}"/>
              </a:ext>
            </a:extLst>
          </p:cNvPr>
          <p:cNvPicPr>
            <a:picLocks noChangeAspect="1"/>
          </p:cNvPicPr>
          <p:nvPr/>
        </p:nvPicPr>
        <p:blipFill>
          <a:blip r:embed="rId5"/>
          <a:stretch>
            <a:fillRect/>
          </a:stretch>
        </p:blipFill>
        <p:spPr>
          <a:xfrm>
            <a:off x="53751" y="1553101"/>
            <a:ext cx="5922979" cy="4479993"/>
          </a:xfrm>
          <a:prstGeom prst="rect">
            <a:avLst/>
          </a:prstGeom>
        </p:spPr>
      </p:pic>
    </p:spTree>
    <p:extLst>
      <p:ext uri="{BB962C8B-B14F-4D97-AF65-F5344CB8AC3E}">
        <p14:creationId xmlns:p14="http://schemas.microsoft.com/office/powerpoint/2010/main" val="215093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 name="Title 2">
            <a:extLst>
              <a:ext uri="{FF2B5EF4-FFF2-40B4-BE49-F238E27FC236}">
                <a16:creationId xmlns:a16="http://schemas.microsoft.com/office/drawing/2014/main" id="{BD662949-98B5-46CE-B9CA-49F64B6D1580}"/>
              </a:ext>
            </a:extLst>
          </p:cNvPr>
          <p:cNvSpPr>
            <a:spLocks noGrp="1"/>
          </p:cNvSpPr>
          <p:nvPr>
            <p:ph type="title"/>
          </p:nvPr>
        </p:nvSpPr>
        <p:spPr>
          <a:xfrm>
            <a:off x="1728808" y="936038"/>
            <a:ext cx="8742596" cy="706964"/>
          </a:xfrm>
        </p:spPr>
        <p:txBody>
          <a:bodyPr/>
          <a:lstStyle/>
          <a:p>
            <a:pPr algn="ctr"/>
            <a:r>
              <a:rPr lang="en-US" b="1" dirty="0">
                <a:solidFill>
                  <a:schemeClr val="tx1"/>
                </a:solidFill>
                <a:cs typeface="Times New Roman"/>
              </a:rPr>
              <a:t>Manual Tracking of Money</a:t>
            </a:r>
          </a:p>
        </p:txBody>
      </p:sp>
      <p:grpSp>
        <p:nvGrpSpPr>
          <p:cNvPr id="9" name="Group 8">
            <a:extLst>
              <a:ext uri="{FF2B5EF4-FFF2-40B4-BE49-F238E27FC236}">
                <a16:creationId xmlns:a16="http://schemas.microsoft.com/office/drawing/2014/main" id="{E0C76D08-8836-354F-B1BE-2286345EE4D1}"/>
              </a:ext>
            </a:extLst>
          </p:cNvPr>
          <p:cNvGrpSpPr/>
          <p:nvPr/>
        </p:nvGrpSpPr>
        <p:grpSpPr>
          <a:xfrm>
            <a:off x="1525881" y="2686608"/>
            <a:ext cx="4088459" cy="3736853"/>
            <a:chOff x="1525881" y="2686608"/>
            <a:chExt cx="4088459" cy="3736853"/>
          </a:xfrm>
        </p:grpSpPr>
        <p:pic>
          <p:nvPicPr>
            <p:cNvPr id="4" name="Picture 4" descr="A picture containing accessory, umbrella, vector graphics&#10;&#10;Description automatically generated">
              <a:extLst>
                <a:ext uri="{FF2B5EF4-FFF2-40B4-BE49-F238E27FC236}">
                  <a16:creationId xmlns:a16="http://schemas.microsoft.com/office/drawing/2014/main" id="{7CB2312A-930A-3A05-D978-5C3FF4E41395}"/>
                </a:ext>
              </a:extLst>
            </p:cNvPr>
            <p:cNvPicPr>
              <a:picLocks noChangeAspect="1"/>
            </p:cNvPicPr>
            <p:nvPr/>
          </p:nvPicPr>
          <p:blipFill>
            <a:blip r:embed="rId3"/>
            <a:stretch>
              <a:fillRect/>
            </a:stretch>
          </p:blipFill>
          <p:spPr>
            <a:xfrm>
              <a:off x="1525881" y="2686608"/>
              <a:ext cx="4088459" cy="3300414"/>
            </a:xfrm>
            <a:prstGeom prst="rect">
              <a:avLst/>
            </a:prstGeom>
          </p:spPr>
        </p:pic>
        <p:sp>
          <p:nvSpPr>
            <p:cNvPr id="6" name="TextBox 5">
              <a:extLst>
                <a:ext uri="{FF2B5EF4-FFF2-40B4-BE49-F238E27FC236}">
                  <a16:creationId xmlns:a16="http://schemas.microsoft.com/office/drawing/2014/main" id="{3F44A269-62BF-A745-875A-7A07D598E153}"/>
                </a:ext>
              </a:extLst>
            </p:cNvPr>
            <p:cNvSpPr txBox="1"/>
            <p:nvPr/>
          </p:nvSpPr>
          <p:spPr>
            <a:xfrm>
              <a:off x="2492963" y="6161851"/>
              <a:ext cx="2859851"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solidFill>
                    <a:schemeClr val="tx1"/>
                  </a:solidFill>
                  <a:latin typeface="Century Gothic"/>
                </a:rPr>
                <a:t>Suspect Transaction</a:t>
              </a:r>
            </a:p>
          </p:txBody>
        </p:sp>
      </p:grpSp>
      <p:grpSp>
        <p:nvGrpSpPr>
          <p:cNvPr id="10" name="Group 9">
            <a:extLst>
              <a:ext uri="{FF2B5EF4-FFF2-40B4-BE49-F238E27FC236}">
                <a16:creationId xmlns:a16="http://schemas.microsoft.com/office/drawing/2014/main" id="{7710CA20-4FCD-7D43-9B9C-145C91CD5ED2}"/>
              </a:ext>
            </a:extLst>
          </p:cNvPr>
          <p:cNvGrpSpPr/>
          <p:nvPr/>
        </p:nvGrpSpPr>
        <p:grpSpPr>
          <a:xfrm>
            <a:off x="6771306" y="2686608"/>
            <a:ext cx="3894812" cy="3699223"/>
            <a:chOff x="6771306" y="2686608"/>
            <a:chExt cx="3894812" cy="3699223"/>
          </a:xfrm>
        </p:grpSpPr>
        <p:pic>
          <p:nvPicPr>
            <p:cNvPr id="5" name="Picture 5" descr="Chart, diagram&#10;&#10;Description automatically generated">
              <a:extLst>
                <a:ext uri="{FF2B5EF4-FFF2-40B4-BE49-F238E27FC236}">
                  <a16:creationId xmlns:a16="http://schemas.microsoft.com/office/drawing/2014/main" id="{6C469A2A-0A10-474F-CCCA-F0BF058B5918}"/>
                </a:ext>
              </a:extLst>
            </p:cNvPr>
            <p:cNvPicPr>
              <a:picLocks noChangeAspect="1"/>
            </p:cNvPicPr>
            <p:nvPr/>
          </p:nvPicPr>
          <p:blipFill>
            <a:blip r:embed="rId4"/>
            <a:stretch>
              <a:fillRect/>
            </a:stretch>
          </p:blipFill>
          <p:spPr>
            <a:xfrm>
              <a:off x="6771306" y="2686608"/>
              <a:ext cx="3894812" cy="3178998"/>
            </a:xfrm>
            <a:prstGeom prst="rect">
              <a:avLst/>
            </a:prstGeom>
          </p:spPr>
        </p:pic>
        <p:sp>
          <p:nvSpPr>
            <p:cNvPr id="7" name="TextBox 6">
              <a:extLst>
                <a:ext uri="{FF2B5EF4-FFF2-40B4-BE49-F238E27FC236}">
                  <a16:creationId xmlns:a16="http://schemas.microsoft.com/office/drawing/2014/main" id="{3DC10060-FAD4-F683-A4DC-12D4B47159FF}"/>
                </a:ext>
              </a:extLst>
            </p:cNvPr>
            <p:cNvSpPr txBox="1"/>
            <p:nvPr/>
          </p:nvSpPr>
          <p:spPr>
            <a:xfrm>
              <a:off x="7460074" y="6124221"/>
              <a:ext cx="2859851"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solidFill>
                    <a:schemeClr val="tx1"/>
                  </a:solidFill>
                  <a:latin typeface="Century Gothic"/>
                </a:rPr>
                <a:t>Good Transaction</a:t>
              </a:r>
              <a:endParaRPr lang="en-US" sz="1000" dirty="0">
                <a:solidFill>
                  <a:schemeClr val="tx1"/>
                </a:solidFill>
              </a:endParaRPr>
            </a:p>
          </p:txBody>
        </p:sp>
      </p:grpSp>
    </p:spTree>
    <p:extLst>
      <p:ext uri="{BB962C8B-B14F-4D97-AF65-F5344CB8AC3E}">
        <p14:creationId xmlns:p14="http://schemas.microsoft.com/office/powerpoint/2010/main" val="115745407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EB3ED3B9AD048917879A143BFC54B" ma:contentTypeVersion="8" ma:contentTypeDescription="Create a new document." ma:contentTypeScope="" ma:versionID="030c8e06b74ea98d03f6555005addc70">
  <xsd:schema xmlns:xsd="http://www.w3.org/2001/XMLSchema" xmlns:xs="http://www.w3.org/2001/XMLSchema" xmlns:p="http://schemas.microsoft.com/office/2006/metadata/properties" xmlns:ns2="672513cd-5ce8-44b3-8d54-2a0585a9d661" xmlns:ns3="fe2f7c20-93c6-45d6-ab65-6e944b829631" targetNamespace="http://schemas.microsoft.com/office/2006/metadata/properties" ma:root="true" ma:fieldsID="57a0ca37aa23f5bd63cf87f0e88b3364" ns2:_="" ns3:_="">
    <xsd:import namespace="672513cd-5ce8-44b3-8d54-2a0585a9d661"/>
    <xsd:import namespace="fe2f7c20-93c6-45d6-ab65-6e944b829631"/>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2513cd-5ce8-44b3-8d54-2a0585a9d6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64caf9c2-bc60-4c6f-afd4-0de5c46d829b"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2f7c20-93c6-45d6-ab65-6e944b829631"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c6b2c1b3-a06d-400e-ab9f-b9a6b4687001}" ma:internalName="TaxCatchAll" ma:showField="CatchAllData" ma:web="fe2f7c20-93c6-45d6-ab65-6e944b82963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672513cd-5ce8-44b3-8d54-2a0585a9d661">
      <Terms xmlns="http://schemas.microsoft.com/office/infopath/2007/PartnerControls"/>
    </lcf76f155ced4ddcb4097134ff3c332f>
    <TaxCatchAll xmlns="fe2f7c20-93c6-45d6-ab65-6e944b829631" xsi:nil="true"/>
  </documentManagement>
</p:properties>
</file>

<file path=customXml/itemProps1.xml><?xml version="1.0" encoding="utf-8"?>
<ds:datastoreItem xmlns:ds="http://schemas.openxmlformats.org/officeDocument/2006/customXml" ds:itemID="{D40257F9-A4C1-4F24-B08E-7DB41F9A99B2}">
  <ds:schemaRefs>
    <ds:schemaRef ds:uri="672513cd-5ce8-44b3-8d54-2a0585a9d661"/>
    <ds:schemaRef ds:uri="fe2f7c20-93c6-45d6-ab65-6e944b82963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515A5FB-BFB4-4999-AD50-98353D08462E}">
  <ds:schemaRefs>
    <ds:schemaRef ds:uri="http://schemas.microsoft.com/sharepoint/v3/contenttype/forms"/>
  </ds:schemaRefs>
</ds:datastoreItem>
</file>

<file path=customXml/itemProps3.xml><?xml version="1.0" encoding="utf-8"?>
<ds:datastoreItem xmlns:ds="http://schemas.openxmlformats.org/officeDocument/2006/customXml" ds:itemID="{899FB18B-BC2D-4D18-A7D0-483EEFF9961E}">
  <ds:schemaRefs>
    <ds:schemaRef ds:uri="672513cd-5ce8-44b3-8d54-2a0585a9d661"/>
    <ds:schemaRef ds:uri="fe2f7c20-93c6-45d6-ab65-6e944b82963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10704</TotalTime>
  <Words>1860</Words>
  <Application>Microsoft Macintosh PowerPoint</Application>
  <PresentationFormat>Widescreen</PresentationFormat>
  <Paragraphs>222</Paragraphs>
  <Slides>28</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Calibri</vt:lpstr>
      <vt:lpstr>Arial</vt:lpstr>
      <vt:lpstr>Wingdings</vt:lpstr>
      <vt:lpstr>Century Gothic</vt:lpstr>
      <vt:lpstr>Wingdings 3</vt:lpstr>
      <vt:lpstr>Ion</vt:lpstr>
      <vt:lpstr>Network Analysis of Ethereum Exchanges </vt:lpstr>
      <vt:lpstr>Introduction - Blockchain</vt:lpstr>
      <vt:lpstr>Fraud Analytics</vt:lpstr>
      <vt:lpstr>Data Set</vt:lpstr>
      <vt:lpstr>Purpose of Our Analysis</vt:lpstr>
      <vt:lpstr>Problem Thinking</vt:lpstr>
      <vt:lpstr>Sampling</vt:lpstr>
      <vt:lpstr>Approach A – Largest Component</vt:lpstr>
      <vt:lpstr>Manual Tracking of Money</vt:lpstr>
      <vt:lpstr>PowerPoint Presentation</vt:lpstr>
      <vt:lpstr>Density</vt:lpstr>
      <vt:lpstr>Correlation with other networks</vt:lpstr>
      <vt:lpstr>Assortativity</vt:lpstr>
      <vt:lpstr>EDA before modeling</vt:lpstr>
      <vt:lpstr>Power Law</vt:lpstr>
      <vt:lpstr>Modularity</vt:lpstr>
      <vt:lpstr>PowerPoint Presentation</vt:lpstr>
      <vt:lpstr>What does 50K edges’ largest component have?</vt:lpstr>
      <vt:lpstr>Top 9 Transaction:</vt:lpstr>
      <vt:lpstr>Future Friends</vt:lpstr>
      <vt:lpstr>Base Model:</vt:lpstr>
      <vt:lpstr>Base Model:</vt:lpstr>
      <vt:lpstr>Model Improvement - 1:</vt:lpstr>
      <vt:lpstr>Model Improvement - 2:</vt:lpstr>
      <vt:lpstr>Model Improvement - 3:</vt:lpstr>
      <vt:lpstr>More ERGMs</vt:lpstr>
      <vt:lpstr>Future Enhancements</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Analysis of Ethereum Exchanges</dc:title>
  <dc:creator>Nair, Viivek</dc:creator>
  <cp:lastModifiedBy>Chakraborty, Soubhik</cp:lastModifiedBy>
  <cp:revision>127</cp:revision>
  <dcterms:created xsi:type="dcterms:W3CDTF">2022-04-23T13:33:13Z</dcterms:created>
  <dcterms:modified xsi:type="dcterms:W3CDTF">2023-05-10T18:35:47Z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0x0101000DEEB3ED3B9AD048917879A143BFC54B</vt:lpwstr>
  </property>
  <property fmtid="{D5CDD505-2E9C-101B-9397-08002B2CF9AE}" pid="3" name="MediaServiceImageTags">
    <vt:lpwstr/>
  </property>
</Properties>
</file>